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3" r:id="rId15"/>
    <p:sldId id="274" r:id="rId16"/>
    <p:sldId id="275" r:id="rId17"/>
    <p:sldId id="276" r:id="rId18"/>
    <p:sldId id="277" r:id="rId19"/>
    <p:sldId id="258" r:id="rId20"/>
  </p:sldIdLst>
  <p:sldSz cx="18288000" cy="10287000"/>
  <p:notesSz cx="6858000" cy="9144000"/>
  <p:embeddedFontLst>
    <p:embeddedFont>
      <p:font typeface="Amsterdam Four" panose="020B0604020202020204" charset="0"/>
      <p:regular r:id="rId21"/>
    </p:embeddedFont>
    <p:embeddedFont>
      <p:font typeface="ITC Franklin Gothic LT" panose="020B0604020202020204" charset="0"/>
      <p:regular r:id="rId22"/>
    </p:embeddedFont>
    <p:embeddedFont>
      <p:font typeface="League Gothic"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6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86BB1-2715-4BAF-A116-D06523EACA0B}" type="doc">
      <dgm:prSet loTypeId="urn:microsoft.com/office/officeart/2016/7/layout/ChevronBlockProcess" loCatId="process" qsTypeId="urn:microsoft.com/office/officeart/2005/8/quickstyle/simple1" qsCatId="simple" csTypeId="urn:microsoft.com/office/officeart/2005/8/colors/accent1_2" csCatId="accent1" phldr="1"/>
      <dgm:spPr/>
      <dgm:t>
        <a:bodyPr/>
        <a:lstStyle/>
        <a:p>
          <a:endParaRPr lang="en-US"/>
        </a:p>
      </dgm:t>
    </dgm:pt>
    <dgm:pt modelId="{2F1C0331-6845-4B69-8B11-D474569C982B}">
      <dgm:prSet custT="1"/>
      <dgm:spPr/>
      <dgm:t>
        <a:bodyPr/>
        <a:lstStyle/>
        <a:p>
          <a:r>
            <a:rPr lang="en-US" sz="2100" b="1" dirty="0">
              <a:latin typeface="Times New Roman" panose="02020603050405020304" pitchFamily="18" charset="0"/>
              <a:cs typeface="Times New Roman" panose="02020603050405020304" pitchFamily="18" charset="0"/>
            </a:rPr>
            <a:t>User Profile</a:t>
          </a:r>
          <a:endParaRPr lang="en-US" sz="2100" dirty="0">
            <a:latin typeface="Times New Roman" panose="02020603050405020304" pitchFamily="18" charset="0"/>
            <a:cs typeface="Times New Roman" panose="02020603050405020304" pitchFamily="18" charset="0"/>
          </a:endParaRPr>
        </a:p>
      </dgm:t>
    </dgm:pt>
    <dgm:pt modelId="{753094B5-0BEF-40C2-98B4-E47F733B9DFC}" type="parTrans" cxnId="{7BA87905-3238-4925-B3C8-C81CE54C1201}">
      <dgm:prSet/>
      <dgm:spPr/>
      <dgm:t>
        <a:bodyPr/>
        <a:lstStyle/>
        <a:p>
          <a:endParaRPr lang="en-US"/>
        </a:p>
      </dgm:t>
    </dgm:pt>
    <dgm:pt modelId="{B057BF99-6C5A-4A45-B5DC-F5ED29106DFB}" type="sibTrans" cxnId="{7BA87905-3238-4925-B3C8-C81CE54C1201}">
      <dgm:prSet/>
      <dgm:spPr/>
      <dgm:t>
        <a:bodyPr/>
        <a:lstStyle/>
        <a:p>
          <a:endParaRPr lang="en-US"/>
        </a:p>
      </dgm:t>
    </dgm:pt>
    <dgm:pt modelId="{4925C7AB-C1E9-48AC-BA10-4BB50A0CE240}">
      <dgm:prSet custT="1"/>
      <dgm:spPr/>
      <dgm:t>
        <a:bodyPr/>
        <a:lstStyle/>
        <a:p>
          <a:r>
            <a:rPr lang="en-US" sz="2100" b="1" dirty="0">
              <a:latin typeface="Times New Roman" panose="02020603050405020304" pitchFamily="18" charset="0"/>
              <a:cs typeface="Times New Roman" panose="02020603050405020304" pitchFamily="18" charset="0"/>
            </a:rPr>
            <a:t>Role</a:t>
          </a:r>
          <a:r>
            <a:rPr lang="en-US" sz="2100" dirty="0">
              <a:latin typeface="Times New Roman" panose="02020603050405020304" pitchFamily="18" charset="0"/>
              <a:cs typeface="Times New Roman" panose="02020603050405020304" pitchFamily="18" charset="0"/>
            </a:rPr>
            <a:t>: Entry-level to mid-level job seekers (e.g., recent graduates, career switchers) in technical fields (e.g., software development).</a:t>
          </a:r>
        </a:p>
      </dgm:t>
    </dgm:pt>
    <dgm:pt modelId="{2BABC4FE-4287-4290-9A04-6AF00FAD7CAD}" type="parTrans" cxnId="{75DE8085-E0C3-4E32-B7FD-58394802663B}">
      <dgm:prSet/>
      <dgm:spPr/>
      <dgm:t>
        <a:bodyPr/>
        <a:lstStyle/>
        <a:p>
          <a:endParaRPr lang="en-US"/>
        </a:p>
      </dgm:t>
    </dgm:pt>
    <dgm:pt modelId="{047328B0-A94F-41DB-BBB3-2230BEC30BC8}" type="sibTrans" cxnId="{75DE8085-E0C3-4E32-B7FD-58394802663B}">
      <dgm:prSet/>
      <dgm:spPr/>
      <dgm:t>
        <a:bodyPr/>
        <a:lstStyle/>
        <a:p>
          <a:endParaRPr lang="en-US"/>
        </a:p>
      </dgm:t>
    </dgm:pt>
    <dgm:pt modelId="{E044A47F-5344-48BF-9CE7-015AAB66DF4B}">
      <dgm:prSet custT="1"/>
      <dgm:spPr/>
      <dgm:t>
        <a:bodyPr/>
        <a:lstStyle/>
        <a:p>
          <a:r>
            <a:rPr lang="en-US" sz="2100" b="1">
              <a:latin typeface="Times New Roman" panose="02020603050405020304" pitchFamily="18" charset="0"/>
              <a:cs typeface="Times New Roman" panose="02020603050405020304" pitchFamily="18" charset="0"/>
            </a:rPr>
            <a:t>Organizational Hierarchy</a:t>
          </a:r>
          <a:r>
            <a:rPr lang="en-US" sz="2100">
              <a:latin typeface="Times New Roman" panose="02020603050405020304" pitchFamily="18" charset="0"/>
              <a:cs typeface="Times New Roman" panose="02020603050405020304" pitchFamily="18" charset="0"/>
            </a:rPr>
            <a:t>: Individual contributors, not decision-makers in organizations, seeking employment.</a:t>
          </a:r>
        </a:p>
      </dgm:t>
    </dgm:pt>
    <dgm:pt modelId="{99952A9A-A38E-41D6-8E6A-72DEF49871FB}" type="parTrans" cxnId="{92E1B93F-6BDD-468A-8506-DBE043534660}">
      <dgm:prSet/>
      <dgm:spPr/>
      <dgm:t>
        <a:bodyPr/>
        <a:lstStyle/>
        <a:p>
          <a:endParaRPr lang="en-US"/>
        </a:p>
      </dgm:t>
    </dgm:pt>
    <dgm:pt modelId="{6B665953-C7FE-4D54-8EE6-E558A1E4589B}" type="sibTrans" cxnId="{92E1B93F-6BDD-468A-8506-DBE043534660}">
      <dgm:prSet/>
      <dgm:spPr/>
      <dgm:t>
        <a:bodyPr/>
        <a:lstStyle/>
        <a:p>
          <a:endParaRPr lang="en-US"/>
        </a:p>
      </dgm:t>
    </dgm:pt>
    <dgm:pt modelId="{671D83F9-C248-4085-922B-C6347C093322}">
      <dgm:prSet custT="1"/>
      <dgm:spPr/>
      <dgm:t>
        <a:bodyPr/>
        <a:lstStyle/>
        <a:p>
          <a:r>
            <a:rPr lang="en-US" sz="2100" b="1">
              <a:latin typeface="Times New Roman" panose="02020603050405020304" pitchFamily="18" charset="0"/>
              <a:cs typeface="Times New Roman" panose="02020603050405020304" pitchFamily="18" charset="0"/>
            </a:rPr>
            <a:t>Needs</a:t>
          </a:r>
          <a:r>
            <a:rPr lang="en-US" sz="2100">
              <a:latin typeface="Times New Roman" panose="02020603050405020304" pitchFamily="18" charset="0"/>
              <a:cs typeface="Times New Roman" panose="02020603050405020304" pitchFamily="18" charset="0"/>
            </a:rPr>
            <a:t>: Identify relevant jobs, understand market trends, optimize resumes for ATS and employer requirements.</a:t>
          </a:r>
        </a:p>
      </dgm:t>
    </dgm:pt>
    <dgm:pt modelId="{F46C773D-5DF9-495F-8787-9F95C5127E55}" type="parTrans" cxnId="{24F0D425-76FE-4BD3-B65C-EB58738A13D7}">
      <dgm:prSet/>
      <dgm:spPr/>
      <dgm:t>
        <a:bodyPr/>
        <a:lstStyle/>
        <a:p>
          <a:endParaRPr lang="en-US"/>
        </a:p>
      </dgm:t>
    </dgm:pt>
    <dgm:pt modelId="{616B1BD2-CE50-4DA9-9E16-04D9E024DAAC}" type="sibTrans" cxnId="{24F0D425-76FE-4BD3-B65C-EB58738A13D7}">
      <dgm:prSet/>
      <dgm:spPr/>
      <dgm:t>
        <a:bodyPr/>
        <a:lstStyle/>
        <a:p>
          <a:endParaRPr lang="en-US"/>
        </a:p>
      </dgm:t>
    </dgm:pt>
    <dgm:pt modelId="{F1F1555D-45E5-487C-B9F9-35E65586ACCB}">
      <dgm:prSet custT="1"/>
      <dgm:spPr/>
      <dgm:t>
        <a:bodyPr/>
        <a:lstStyle/>
        <a:p>
          <a:r>
            <a:rPr lang="en-US" sz="2100" b="1" dirty="0">
              <a:latin typeface="Times New Roman" panose="02020603050405020304" pitchFamily="18" charset="0"/>
              <a:cs typeface="Times New Roman" panose="02020603050405020304" pitchFamily="18" charset="0"/>
            </a:rPr>
            <a:t>Thought Process</a:t>
          </a:r>
          <a:endParaRPr lang="en-US" sz="2100" dirty="0">
            <a:latin typeface="Times New Roman" panose="02020603050405020304" pitchFamily="18" charset="0"/>
            <a:cs typeface="Times New Roman" panose="02020603050405020304" pitchFamily="18" charset="0"/>
          </a:endParaRPr>
        </a:p>
      </dgm:t>
    </dgm:pt>
    <dgm:pt modelId="{DEF06C8D-DC58-4352-9E91-D8BC38359415}" type="parTrans" cxnId="{D5F5FBD0-E457-49B5-8340-851A1327B8EC}">
      <dgm:prSet/>
      <dgm:spPr/>
      <dgm:t>
        <a:bodyPr/>
        <a:lstStyle/>
        <a:p>
          <a:endParaRPr lang="en-US"/>
        </a:p>
      </dgm:t>
    </dgm:pt>
    <dgm:pt modelId="{CC2B32F2-DFDB-45E2-82F4-558232415360}" type="sibTrans" cxnId="{D5F5FBD0-E457-49B5-8340-851A1327B8EC}">
      <dgm:prSet/>
      <dgm:spPr/>
      <dgm:t>
        <a:bodyPr/>
        <a:lstStyle/>
        <a:p>
          <a:endParaRPr lang="en-US"/>
        </a:p>
      </dgm:t>
    </dgm:pt>
    <dgm:pt modelId="{E4C9BA23-B92B-4D29-99AA-076039D4151A}">
      <dgm:prSet custT="1"/>
      <dgm:spPr/>
      <dgm:t>
        <a:bodyPr/>
        <a:lstStyle/>
        <a:p>
          <a:r>
            <a:rPr lang="en-US" sz="2100">
              <a:latin typeface="Times New Roman" panose="02020603050405020304" pitchFamily="18" charset="0"/>
              <a:cs typeface="Times New Roman" panose="02020603050405020304" pitchFamily="18" charset="0"/>
            </a:rPr>
            <a:t>Analyzed job market data showing high demand for technical roles (e.g., JavaScript, TypeScript).</a:t>
          </a:r>
        </a:p>
      </dgm:t>
    </dgm:pt>
    <dgm:pt modelId="{23623FB1-2D5E-4137-8BC3-7C7553B5218F}" type="parTrans" cxnId="{D0F1C930-CB9E-43B7-9163-8A96F7C78D06}">
      <dgm:prSet/>
      <dgm:spPr/>
      <dgm:t>
        <a:bodyPr/>
        <a:lstStyle/>
        <a:p>
          <a:endParaRPr lang="en-US"/>
        </a:p>
      </dgm:t>
    </dgm:pt>
    <dgm:pt modelId="{1F143CFF-43A3-41C8-8D20-69EA0789A939}" type="sibTrans" cxnId="{D0F1C930-CB9E-43B7-9163-8A96F7C78D06}">
      <dgm:prSet/>
      <dgm:spPr/>
      <dgm:t>
        <a:bodyPr/>
        <a:lstStyle/>
        <a:p>
          <a:endParaRPr lang="en-US"/>
        </a:p>
      </dgm:t>
    </dgm:pt>
    <dgm:pt modelId="{6D08DF53-D963-4D6B-8AC9-309096EF422B}">
      <dgm:prSet custT="1"/>
      <dgm:spPr/>
      <dgm:t>
        <a:bodyPr/>
        <a:lstStyle/>
        <a:p>
          <a:r>
            <a:rPr lang="en-US" sz="2100">
              <a:latin typeface="Times New Roman" panose="02020603050405020304" pitchFamily="18" charset="0"/>
              <a:cs typeface="Times New Roman" panose="02020603050405020304" pitchFamily="18" charset="0"/>
            </a:rPr>
            <a:t>Focused on users needing actionable insights to compete in a remote-heavy market.</a:t>
          </a:r>
        </a:p>
      </dgm:t>
    </dgm:pt>
    <dgm:pt modelId="{E49C541A-0338-44F4-8B00-8EA78B6D7602}" type="parTrans" cxnId="{2F54797D-9DCE-4455-B0A8-68D9AFFA5909}">
      <dgm:prSet/>
      <dgm:spPr/>
      <dgm:t>
        <a:bodyPr/>
        <a:lstStyle/>
        <a:p>
          <a:endParaRPr lang="en-US"/>
        </a:p>
      </dgm:t>
    </dgm:pt>
    <dgm:pt modelId="{FE1A800A-F810-48E2-A7A3-5261A5B359FF}" type="sibTrans" cxnId="{2F54797D-9DCE-4455-B0A8-68D9AFFA5909}">
      <dgm:prSet/>
      <dgm:spPr/>
      <dgm:t>
        <a:bodyPr/>
        <a:lstStyle/>
        <a:p>
          <a:endParaRPr lang="en-US"/>
        </a:p>
      </dgm:t>
    </dgm:pt>
    <dgm:pt modelId="{F7B210C6-736E-4884-BEFF-F95C00B1C1E4}">
      <dgm:prSet custT="1"/>
      <dgm:spPr/>
      <dgm:t>
        <a:bodyPr/>
        <a:lstStyle/>
        <a:p>
          <a:r>
            <a:rPr lang="en-US" sz="2100">
              <a:latin typeface="Times New Roman" panose="02020603050405020304" pitchFamily="18" charset="0"/>
              <a:cs typeface="Times New Roman" panose="02020603050405020304" pitchFamily="18" charset="0"/>
            </a:rPr>
            <a:t>Aligned with resume analysis feature to support skill-based job matching.</a:t>
          </a:r>
        </a:p>
      </dgm:t>
    </dgm:pt>
    <dgm:pt modelId="{92673CAA-A1CD-4E52-90BA-042027657BB3}" type="parTrans" cxnId="{3561C811-5E88-4B0C-9BB2-DB6F1F75DFAF}">
      <dgm:prSet/>
      <dgm:spPr/>
      <dgm:t>
        <a:bodyPr/>
        <a:lstStyle/>
        <a:p>
          <a:endParaRPr lang="en-US"/>
        </a:p>
      </dgm:t>
    </dgm:pt>
    <dgm:pt modelId="{EA2097CC-1474-4D3C-8A37-8EB26C6315F6}" type="sibTrans" cxnId="{3561C811-5E88-4B0C-9BB2-DB6F1F75DFAF}">
      <dgm:prSet/>
      <dgm:spPr/>
      <dgm:t>
        <a:bodyPr/>
        <a:lstStyle/>
        <a:p>
          <a:endParaRPr lang="en-US"/>
        </a:p>
      </dgm:t>
    </dgm:pt>
    <dgm:pt modelId="{9B8DBDDD-41F5-4925-A737-1EA39118CC9A}">
      <dgm:prSet custT="1"/>
      <dgm:spPr/>
      <dgm:t>
        <a:bodyPr/>
        <a:lstStyle/>
        <a:p>
          <a:r>
            <a:rPr lang="en-US" sz="2100" b="1" dirty="0">
              <a:latin typeface="Times New Roman" panose="02020603050405020304" pitchFamily="18" charset="0"/>
              <a:cs typeface="Times New Roman" panose="02020603050405020304" pitchFamily="18" charset="0"/>
            </a:rPr>
            <a:t>Challenges</a:t>
          </a:r>
          <a:endParaRPr lang="en-US" sz="2100" dirty="0">
            <a:latin typeface="Times New Roman" panose="02020603050405020304" pitchFamily="18" charset="0"/>
            <a:cs typeface="Times New Roman" panose="02020603050405020304" pitchFamily="18" charset="0"/>
          </a:endParaRPr>
        </a:p>
      </dgm:t>
    </dgm:pt>
    <dgm:pt modelId="{6B1C2F24-1C51-4C90-892C-9E2F15CD4CC6}" type="parTrans" cxnId="{760C754F-C626-4DB8-A3EF-45E16D36FFEB}">
      <dgm:prSet/>
      <dgm:spPr/>
      <dgm:t>
        <a:bodyPr/>
        <a:lstStyle/>
        <a:p>
          <a:endParaRPr lang="en-US"/>
        </a:p>
      </dgm:t>
    </dgm:pt>
    <dgm:pt modelId="{FEF29411-01FE-4D43-A7BE-3668AC530BA5}" type="sibTrans" cxnId="{760C754F-C626-4DB8-A3EF-45E16D36FFEB}">
      <dgm:prSet/>
      <dgm:spPr/>
      <dgm:t>
        <a:bodyPr/>
        <a:lstStyle/>
        <a:p>
          <a:endParaRPr lang="en-US"/>
        </a:p>
      </dgm:t>
    </dgm:pt>
    <dgm:pt modelId="{2A090FAE-95AD-4F1D-95B3-B684A937D2F4}">
      <dgm:prSet custT="1"/>
      <dgm:spPr/>
      <dgm:t>
        <a:bodyPr/>
        <a:lstStyle/>
        <a:p>
          <a:r>
            <a:rPr lang="en-US" sz="2100">
              <a:latin typeface="Times New Roman" panose="02020603050405020304" pitchFamily="18" charset="0"/>
              <a:cs typeface="Times New Roman" panose="02020603050405020304" pitchFamily="18" charset="0"/>
            </a:rPr>
            <a:t>Defining a broad yet specific user group.</a:t>
          </a:r>
        </a:p>
      </dgm:t>
    </dgm:pt>
    <dgm:pt modelId="{BC950FF4-5C3C-4A86-9B00-7496961FC8CA}" type="parTrans" cxnId="{C37F479E-97C9-4BC7-A537-1C3E5BF7891F}">
      <dgm:prSet/>
      <dgm:spPr/>
      <dgm:t>
        <a:bodyPr/>
        <a:lstStyle/>
        <a:p>
          <a:endParaRPr lang="en-US"/>
        </a:p>
      </dgm:t>
    </dgm:pt>
    <dgm:pt modelId="{2FBF1B77-05D9-461A-9A4E-5BC0754520A8}" type="sibTrans" cxnId="{C37F479E-97C9-4BC7-A537-1C3E5BF7891F}">
      <dgm:prSet/>
      <dgm:spPr/>
      <dgm:t>
        <a:bodyPr/>
        <a:lstStyle/>
        <a:p>
          <a:endParaRPr lang="en-US"/>
        </a:p>
      </dgm:t>
    </dgm:pt>
    <dgm:pt modelId="{2E6E1691-81EB-4223-9CFC-CF83CB901662}">
      <dgm:prSet custT="1"/>
      <dgm:spPr/>
      <dgm:t>
        <a:bodyPr/>
        <a:lstStyle/>
        <a:p>
          <a:r>
            <a:rPr lang="en-US" sz="2100">
              <a:latin typeface="Times New Roman" panose="02020603050405020304" pitchFamily="18" charset="0"/>
              <a:cs typeface="Times New Roman" panose="02020603050405020304" pitchFamily="18" charset="0"/>
            </a:rPr>
            <a:t>Ensuring features cater to diverse technical roles.</a:t>
          </a:r>
        </a:p>
      </dgm:t>
    </dgm:pt>
    <dgm:pt modelId="{82ACA435-8CBD-4119-8874-E65B8DE960D4}" type="parTrans" cxnId="{B568197C-7979-4AB1-B268-140B93E84514}">
      <dgm:prSet/>
      <dgm:spPr/>
      <dgm:t>
        <a:bodyPr/>
        <a:lstStyle/>
        <a:p>
          <a:endParaRPr lang="en-US"/>
        </a:p>
      </dgm:t>
    </dgm:pt>
    <dgm:pt modelId="{D331BE96-66E5-44F1-8D87-F9DB307324AA}" type="sibTrans" cxnId="{B568197C-7979-4AB1-B268-140B93E84514}">
      <dgm:prSet/>
      <dgm:spPr/>
      <dgm:t>
        <a:bodyPr/>
        <a:lstStyle/>
        <a:p>
          <a:endParaRPr lang="en-US"/>
        </a:p>
      </dgm:t>
    </dgm:pt>
    <dgm:pt modelId="{E580F19E-16BC-4764-AA48-8425B246B958}">
      <dgm:prSet custT="1"/>
      <dgm:spPr/>
      <dgm:t>
        <a:bodyPr/>
        <a:lstStyle/>
        <a:p>
          <a:r>
            <a:rPr lang="en-US" sz="2100" b="1" dirty="0">
              <a:latin typeface="Times New Roman" panose="02020603050405020304" pitchFamily="18" charset="0"/>
              <a:cs typeface="Times New Roman" panose="02020603050405020304" pitchFamily="18" charset="0"/>
            </a:rPr>
            <a:t>Solutions</a:t>
          </a:r>
          <a:endParaRPr lang="en-US" sz="2100" dirty="0">
            <a:latin typeface="Times New Roman" panose="02020603050405020304" pitchFamily="18" charset="0"/>
            <a:cs typeface="Times New Roman" panose="02020603050405020304" pitchFamily="18" charset="0"/>
          </a:endParaRPr>
        </a:p>
      </dgm:t>
    </dgm:pt>
    <dgm:pt modelId="{C1ABCBDE-E9B4-46FB-93FA-E8B36C4E762D}" type="parTrans" cxnId="{0B3BB348-718C-470A-8886-CCDCB9E3B408}">
      <dgm:prSet/>
      <dgm:spPr/>
      <dgm:t>
        <a:bodyPr/>
        <a:lstStyle/>
        <a:p>
          <a:endParaRPr lang="en-US"/>
        </a:p>
      </dgm:t>
    </dgm:pt>
    <dgm:pt modelId="{E2095639-312F-4F5E-A9A6-230AF1B68E3D}" type="sibTrans" cxnId="{0B3BB348-718C-470A-8886-CCDCB9E3B408}">
      <dgm:prSet/>
      <dgm:spPr/>
      <dgm:t>
        <a:bodyPr/>
        <a:lstStyle/>
        <a:p>
          <a:endParaRPr lang="en-US"/>
        </a:p>
      </dgm:t>
    </dgm:pt>
    <dgm:pt modelId="{7F5E4A4A-4A8B-4D9C-8AB8-A9C28F92E10D}">
      <dgm:prSet custT="1"/>
      <dgm:spPr/>
      <dgm:t>
        <a:bodyPr/>
        <a:lstStyle/>
        <a:p>
          <a:r>
            <a:rPr lang="en-US" sz="2100">
              <a:latin typeface="Times New Roman" panose="02020603050405020304" pitchFamily="18" charset="0"/>
              <a:cs typeface="Times New Roman" panose="02020603050405020304" pitchFamily="18" charset="0"/>
            </a:rPr>
            <a:t>Conducted user persona analysis to focus on technical job seekers.</a:t>
          </a:r>
        </a:p>
      </dgm:t>
    </dgm:pt>
    <dgm:pt modelId="{8F4A32AB-A701-4AA0-8FD9-6D83F27BD9AA}" type="parTrans" cxnId="{AF5A72C4-33B4-496B-8415-D3ECB577EA01}">
      <dgm:prSet/>
      <dgm:spPr/>
      <dgm:t>
        <a:bodyPr/>
        <a:lstStyle/>
        <a:p>
          <a:endParaRPr lang="en-US"/>
        </a:p>
      </dgm:t>
    </dgm:pt>
    <dgm:pt modelId="{21C57242-7BB0-4B2D-8843-33AEF5E6B7F6}" type="sibTrans" cxnId="{AF5A72C4-33B4-496B-8415-D3ECB577EA01}">
      <dgm:prSet/>
      <dgm:spPr/>
      <dgm:t>
        <a:bodyPr/>
        <a:lstStyle/>
        <a:p>
          <a:endParaRPr lang="en-US"/>
        </a:p>
      </dgm:t>
    </dgm:pt>
    <dgm:pt modelId="{2B348D50-C512-4060-B7AC-BD9BC86B486C}">
      <dgm:prSet custT="1"/>
      <dgm:spPr/>
      <dgm:t>
        <a:bodyPr/>
        <a:lstStyle/>
        <a:p>
          <a:r>
            <a:rPr lang="en-US" sz="2100">
              <a:latin typeface="Times New Roman" panose="02020603050405020304" pitchFamily="18" charset="0"/>
              <a:cs typeface="Times New Roman" panose="02020603050405020304" pitchFamily="18" charset="0"/>
            </a:rPr>
            <a:t>Incorporated flexible filters (e.g., role dropdown) to broaden applicability.</a:t>
          </a:r>
        </a:p>
      </dgm:t>
    </dgm:pt>
    <dgm:pt modelId="{01CF869C-986A-4FC6-B55B-85D07F00434F}" type="parTrans" cxnId="{3CF59A03-A4FB-443C-86FA-7F194A94CFD2}">
      <dgm:prSet/>
      <dgm:spPr/>
      <dgm:t>
        <a:bodyPr/>
        <a:lstStyle/>
        <a:p>
          <a:endParaRPr lang="en-US"/>
        </a:p>
      </dgm:t>
    </dgm:pt>
    <dgm:pt modelId="{4B43E328-FF81-466B-B347-732B9721B4CA}" type="sibTrans" cxnId="{3CF59A03-A4FB-443C-86FA-7F194A94CFD2}">
      <dgm:prSet/>
      <dgm:spPr/>
      <dgm:t>
        <a:bodyPr/>
        <a:lstStyle/>
        <a:p>
          <a:endParaRPr lang="en-US"/>
        </a:p>
      </dgm:t>
    </dgm:pt>
    <dgm:pt modelId="{FF958DF5-5052-4008-B64B-F89D81889145}">
      <dgm:prSet custT="1"/>
      <dgm:spPr/>
      <dgm:t>
        <a:bodyPr/>
        <a:lstStyle/>
        <a:p>
          <a:r>
            <a:rPr lang="en-US" sz="2100" b="1" dirty="0">
              <a:latin typeface="Times New Roman" panose="02020603050405020304" pitchFamily="18" charset="0"/>
              <a:cs typeface="Times New Roman" panose="02020603050405020304" pitchFamily="18" charset="0"/>
            </a:rPr>
            <a:t>Relevant Courses</a:t>
          </a:r>
          <a:r>
            <a:rPr lang="en-US" sz="2100" dirty="0">
              <a:latin typeface="Times New Roman" panose="02020603050405020304" pitchFamily="18" charset="0"/>
              <a:cs typeface="Times New Roman" panose="02020603050405020304" pitchFamily="18" charset="0"/>
            </a:rPr>
            <a:t>:</a:t>
          </a:r>
        </a:p>
      </dgm:t>
    </dgm:pt>
    <dgm:pt modelId="{0CF62476-BB4F-4D8C-B9C1-52360EC36C92}" type="parTrans" cxnId="{BC2CFAED-EA4C-4320-95D4-2BC21825F018}">
      <dgm:prSet/>
      <dgm:spPr/>
      <dgm:t>
        <a:bodyPr/>
        <a:lstStyle/>
        <a:p>
          <a:endParaRPr lang="en-US"/>
        </a:p>
      </dgm:t>
    </dgm:pt>
    <dgm:pt modelId="{45046FAF-FF53-441F-9A11-369976AB2771}" type="sibTrans" cxnId="{BC2CFAED-EA4C-4320-95D4-2BC21825F018}">
      <dgm:prSet/>
      <dgm:spPr/>
      <dgm:t>
        <a:bodyPr/>
        <a:lstStyle/>
        <a:p>
          <a:endParaRPr lang="en-US"/>
        </a:p>
      </dgm:t>
    </dgm:pt>
    <dgm:pt modelId="{F479F396-DA6A-4567-8903-F06AA45D5BF4}">
      <dgm:prSet custT="1"/>
      <dgm:spPr/>
      <dgm:t>
        <a:bodyPr/>
        <a:lstStyle/>
        <a:p>
          <a:r>
            <a:rPr lang="en-US" sz="2100" b="1">
              <a:latin typeface="Times New Roman" panose="02020603050405020304" pitchFamily="18" charset="0"/>
              <a:cs typeface="Times New Roman" panose="02020603050405020304" pitchFamily="18" charset="0"/>
            </a:rPr>
            <a:t>Applied Analytics and Ethical Evidence-based Decision Making</a:t>
          </a:r>
          <a:r>
            <a:rPr lang="en-US" sz="2100">
              <a:latin typeface="Times New Roman" panose="02020603050405020304" pitchFamily="18" charset="0"/>
              <a:cs typeface="Times New Roman" panose="02020603050405020304" pitchFamily="18" charset="0"/>
            </a:rPr>
            <a:t>: Informed user profiling through market data insights.</a:t>
          </a:r>
        </a:p>
      </dgm:t>
    </dgm:pt>
    <dgm:pt modelId="{02FA6BED-EC4D-40E5-A3F3-4C49BD903E1A}" type="parTrans" cxnId="{CD3C66BB-3D9A-4331-B0A1-2C035F41D5EE}">
      <dgm:prSet/>
      <dgm:spPr/>
      <dgm:t>
        <a:bodyPr/>
        <a:lstStyle/>
        <a:p>
          <a:endParaRPr lang="en-US"/>
        </a:p>
      </dgm:t>
    </dgm:pt>
    <dgm:pt modelId="{9940F19C-0178-441B-BF06-DF474A215744}" type="sibTrans" cxnId="{CD3C66BB-3D9A-4331-B0A1-2C035F41D5EE}">
      <dgm:prSet/>
      <dgm:spPr/>
      <dgm:t>
        <a:bodyPr/>
        <a:lstStyle/>
        <a:p>
          <a:endParaRPr lang="en-US"/>
        </a:p>
      </dgm:t>
    </dgm:pt>
    <dgm:pt modelId="{64939C59-A802-40F4-B238-AD0E944A676A}" type="pres">
      <dgm:prSet presAssocID="{6CF86BB1-2715-4BAF-A116-D06523EACA0B}" presName="Name0" presStyleCnt="0">
        <dgm:presLayoutVars>
          <dgm:dir/>
          <dgm:animLvl val="lvl"/>
          <dgm:resizeHandles val="exact"/>
        </dgm:presLayoutVars>
      </dgm:prSet>
      <dgm:spPr/>
    </dgm:pt>
    <dgm:pt modelId="{AB5CB3BC-EB4A-441D-BB7F-EC29D1679D78}" type="pres">
      <dgm:prSet presAssocID="{2F1C0331-6845-4B69-8B11-D474569C982B}" presName="composite" presStyleCnt="0"/>
      <dgm:spPr/>
    </dgm:pt>
    <dgm:pt modelId="{A07B5831-6D46-4CB9-B450-E1C81B4D1599}" type="pres">
      <dgm:prSet presAssocID="{2F1C0331-6845-4B69-8B11-D474569C982B}" presName="parTx" presStyleLbl="alignNode1" presStyleIdx="0" presStyleCnt="5">
        <dgm:presLayoutVars>
          <dgm:chMax val="0"/>
          <dgm:chPref val="0"/>
        </dgm:presLayoutVars>
      </dgm:prSet>
      <dgm:spPr/>
    </dgm:pt>
    <dgm:pt modelId="{CD4F6C54-FC2A-42D2-B513-AA9213DB5992}" type="pres">
      <dgm:prSet presAssocID="{2F1C0331-6845-4B69-8B11-D474569C982B}" presName="desTx" presStyleLbl="alignAccFollowNode1" presStyleIdx="0" presStyleCnt="5">
        <dgm:presLayoutVars/>
      </dgm:prSet>
      <dgm:spPr/>
    </dgm:pt>
    <dgm:pt modelId="{4DC9CEA6-8F5A-45C2-AB31-33F8D6F4AF5E}" type="pres">
      <dgm:prSet presAssocID="{B057BF99-6C5A-4A45-B5DC-F5ED29106DFB}" presName="space" presStyleCnt="0"/>
      <dgm:spPr/>
    </dgm:pt>
    <dgm:pt modelId="{671B5B87-644D-4FBB-B5A7-21D85DC12AFD}" type="pres">
      <dgm:prSet presAssocID="{F1F1555D-45E5-487C-B9F9-35E65586ACCB}" presName="composite" presStyleCnt="0"/>
      <dgm:spPr/>
    </dgm:pt>
    <dgm:pt modelId="{203094D5-E5E1-424A-A7D9-7944AE21EC1B}" type="pres">
      <dgm:prSet presAssocID="{F1F1555D-45E5-487C-B9F9-35E65586ACCB}" presName="parTx" presStyleLbl="alignNode1" presStyleIdx="1" presStyleCnt="5">
        <dgm:presLayoutVars>
          <dgm:chMax val="0"/>
          <dgm:chPref val="0"/>
        </dgm:presLayoutVars>
      </dgm:prSet>
      <dgm:spPr/>
    </dgm:pt>
    <dgm:pt modelId="{894D9F35-0E8A-4EDE-B4E2-EF59C3AA97DE}" type="pres">
      <dgm:prSet presAssocID="{F1F1555D-45E5-487C-B9F9-35E65586ACCB}" presName="desTx" presStyleLbl="alignAccFollowNode1" presStyleIdx="1" presStyleCnt="5">
        <dgm:presLayoutVars/>
      </dgm:prSet>
      <dgm:spPr/>
    </dgm:pt>
    <dgm:pt modelId="{B129AC32-220E-4489-B39C-F069DBC58ADF}" type="pres">
      <dgm:prSet presAssocID="{CC2B32F2-DFDB-45E2-82F4-558232415360}" presName="space" presStyleCnt="0"/>
      <dgm:spPr/>
    </dgm:pt>
    <dgm:pt modelId="{A799B77E-C90D-4815-9314-9E0B064DBD7F}" type="pres">
      <dgm:prSet presAssocID="{9B8DBDDD-41F5-4925-A737-1EA39118CC9A}" presName="composite" presStyleCnt="0"/>
      <dgm:spPr/>
    </dgm:pt>
    <dgm:pt modelId="{F6C58C3F-EB67-4EE7-8272-F43D8228A43C}" type="pres">
      <dgm:prSet presAssocID="{9B8DBDDD-41F5-4925-A737-1EA39118CC9A}" presName="parTx" presStyleLbl="alignNode1" presStyleIdx="2" presStyleCnt="5">
        <dgm:presLayoutVars>
          <dgm:chMax val="0"/>
          <dgm:chPref val="0"/>
        </dgm:presLayoutVars>
      </dgm:prSet>
      <dgm:spPr/>
    </dgm:pt>
    <dgm:pt modelId="{E70785AF-64B3-4742-9B59-1D2C27AC4105}" type="pres">
      <dgm:prSet presAssocID="{9B8DBDDD-41F5-4925-A737-1EA39118CC9A}" presName="desTx" presStyleLbl="alignAccFollowNode1" presStyleIdx="2" presStyleCnt="5">
        <dgm:presLayoutVars/>
      </dgm:prSet>
      <dgm:spPr/>
    </dgm:pt>
    <dgm:pt modelId="{C4719EFF-4054-43C5-8DD5-2D4F9E4B29DA}" type="pres">
      <dgm:prSet presAssocID="{FEF29411-01FE-4D43-A7BE-3668AC530BA5}" presName="space" presStyleCnt="0"/>
      <dgm:spPr/>
    </dgm:pt>
    <dgm:pt modelId="{232D3F65-FE14-44C8-A53A-49A4BE50D6F5}" type="pres">
      <dgm:prSet presAssocID="{E580F19E-16BC-4764-AA48-8425B246B958}" presName="composite" presStyleCnt="0"/>
      <dgm:spPr/>
    </dgm:pt>
    <dgm:pt modelId="{9E5DFA89-7AA2-4647-8F11-96DAB08AE201}" type="pres">
      <dgm:prSet presAssocID="{E580F19E-16BC-4764-AA48-8425B246B958}" presName="parTx" presStyleLbl="alignNode1" presStyleIdx="3" presStyleCnt="5">
        <dgm:presLayoutVars>
          <dgm:chMax val="0"/>
          <dgm:chPref val="0"/>
        </dgm:presLayoutVars>
      </dgm:prSet>
      <dgm:spPr/>
    </dgm:pt>
    <dgm:pt modelId="{D725362F-6453-4E17-9200-39FD8ABD1274}" type="pres">
      <dgm:prSet presAssocID="{E580F19E-16BC-4764-AA48-8425B246B958}" presName="desTx" presStyleLbl="alignAccFollowNode1" presStyleIdx="3" presStyleCnt="5">
        <dgm:presLayoutVars/>
      </dgm:prSet>
      <dgm:spPr/>
    </dgm:pt>
    <dgm:pt modelId="{3A965531-9B12-4376-9398-4E74C024C52D}" type="pres">
      <dgm:prSet presAssocID="{E2095639-312F-4F5E-A9A6-230AF1B68E3D}" presName="space" presStyleCnt="0"/>
      <dgm:spPr/>
    </dgm:pt>
    <dgm:pt modelId="{40DC3C31-1F9C-47CA-ADCC-5DA1A15C9AFC}" type="pres">
      <dgm:prSet presAssocID="{FF958DF5-5052-4008-B64B-F89D81889145}" presName="composite" presStyleCnt="0"/>
      <dgm:spPr/>
    </dgm:pt>
    <dgm:pt modelId="{C1BC2014-5923-4A49-B69C-B084FFE5EB49}" type="pres">
      <dgm:prSet presAssocID="{FF958DF5-5052-4008-B64B-F89D81889145}" presName="parTx" presStyleLbl="alignNode1" presStyleIdx="4" presStyleCnt="5">
        <dgm:presLayoutVars>
          <dgm:chMax val="0"/>
          <dgm:chPref val="0"/>
        </dgm:presLayoutVars>
      </dgm:prSet>
      <dgm:spPr/>
    </dgm:pt>
    <dgm:pt modelId="{9C75D603-7FB4-4C05-B764-173E70A807FD}" type="pres">
      <dgm:prSet presAssocID="{FF958DF5-5052-4008-B64B-F89D81889145}" presName="desTx" presStyleLbl="alignAccFollowNode1" presStyleIdx="4" presStyleCnt="5">
        <dgm:presLayoutVars/>
      </dgm:prSet>
      <dgm:spPr/>
    </dgm:pt>
  </dgm:ptLst>
  <dgm:cxnLst>
    <dgm:cxn modelId="{3CF59A03-A4FB-443C-86FA-7F194A94CFD2}" srcId="{E580F19E-16BC-4764-AA48-8425B246B958}" destId="{2B348D50-C512-4060-B7AC-BD9BC86B486C}" srcOrd="1" destOrd="0" parTransId="{01CF869C-986A-4FC6-B55B-85D07F00434F}" sibTransId="{4B43E328-FF81-466B-B347-732B9721B4CA}"/>
    <dgm:cxn modelId="{3FDD8904-7934-428C-A70A-C526B1FB802F}" type="presOf" srcId="{4925C7AB-C1E9-48AC-BA10-4BB50A0CE240}" destId="{CD4F6C54-FC2A-42D2-B513-AA9213DB5992}" srcOrd="0" destOrd="0" presId="urn:microsoft.com/office/officeart/2016/7/layout/ChevronBlockProcess"/>
    <dgm:cxn modelId="{7BA87905-3238-4925-B3C8-C81CE54C1201}" srcId="{6CF86BB1-2715-4BAF-A116-D06523EACA0B}" destId="{2F1C0331-6845-4B69-8B11-D474569C982B}" srcOrd="0" destOrd="0" parTransId="{753094B5-0BEF-40C2-98B4-E47F733B9DFC}" sibTransId="{B057BF99-6C5A-4A45-B5DC-F5ED29106DFB}"/>
    <dgm:cxn modelId="{B455B20D-9FDA-402B-88A5-B218835C11E9}" type="presOf" srcId="{2A090FAE-95AD-4F1D-95B3-B684A937D2F4}" destId="{E70785AF-64B3-4742-9B59-1D2C27AC4105}" srcOrd="0" destOrd="0" presId="urn:microsoft.com/office/officeart/2016/7/layout/ChevronBlockProcess"/>
    <dgm:cxn modelId="{3561C811-5E88-4B0C-9BB2-DB6F1F75DFAF}" srcId="{F1F1555D-45E5-487C-B9F9-35E65586ACCB}" destId="{F7B210C6-736E-4884-BEFF-F95C00B1C1E4}" srcOrd="2" destOrd="0" parTransId="{92673CAA-A1CD-4E52-90BA-042027657BB3}" sibTransId="{EA2097CC-1474-4D3C-8A37-8EB26C6315F6}"/>
    <dgm:cxn modelId="{24F0D425-76FE-4BD3-B65C-EB58738A13D7}" srcId="{2F1C0331-6845-4B69-8B11-D474569C982B}" destId="{671D83F9-C248-4085-922B-C6347C093322}" srcOrd="2" destOrd="0" parTransId="{F46C773D-5DF9-495F-8787-9F95C5127E55}" sibTransId="{616B1BD2-CE50-4DA9-9E16-04D9E024DAAC}"/>
    <dgm:cxn modelId="{31DE112C-A84F-4692-AB64-F9AFF60F0AC9}" type="presOf" srcId="{F1F1555D-45E5-487C-B9F9-35E65586ACCB}" destId="{203094D5-E5E1-424A-A7D9-7944AE21EC1B}" srcOrd="0" destOrd="0" presId="urn:microsoft.com/office/officeart/2016/7/layout/ChevronBlockProcess"/>
    <dgm:cxn modelId="{D0F1C930-CB9E-43B7-9163-8A96F7C78D06}" srcId="{F1F1555D-45E5-487C-B9F9-35E65586ACCB}" destId="{E4C9BA23-B92B-4D29-99AA-076039D4151A}" srcOrd="0" destOrd="0" parTransId="{23623FB1-2D5E-4137-8BC3-7C7553B5218F}" sibTransId="{1F143CFF-43A3-41C8-8D20-69EA0789A939}"/>
    <dgm:cxn modelId="{B7C9FF3A-7DA0-4A5C-9F2C-67922AA1EDB3}" type="presOf" srcId="{671D83F9-C248-4085-922B-C6347C093322}" destId="{CD4F6C54-FC2A-42D2-B513-AA9213DB5992}" srcOrd="0" destOrd="2" presId="urn:microsoft.com/office/officeart/2016/7/layout/ChevronBlockProcess"/>
    <dgm:cxn modelId="{92E1B93F-6BDD-468A-8506-DBE043534660}" srcId="{2F1C0331-6845-4B69-8B11-D474569C982B}" destId="{E044A47F-5344-48BF-9CE7-015AAB66DF4B}" srcOrd="1" destOrd="0" parTransId="{99952A9A-A38E-41D6-8E6A-72DEF49871FB}" sibTransId="{6B665953-C7FE-4D54-8EE6-E558A1E4589B}"/>
    <dgm:cxn modelId="{8C39B25F-EC42-40AB-AA90-0DED5C75B69E}" type="presOf" srcId="{FF958DF5-5052-4008-B64B-F89D81889145}" destId="{C1BC2014-5923-4A49-B69C-B084FFE5EB49}" srcOrd="0" destOrd="0" presId="urn:microsoft.com/office/officeart/2016/7/layout/ChevronBlockProcess"/>
    <dgm:cxn modelId="{D8453F64-9EED-4666-B398-C0964096E4DB}" type="presOf" srcId="{E044A47F-5344-48BF-9CE7-015AAB66DF4B}" destId="{CD4F6C54-FC2A-42D2-B513-AA9213DB5992}" srcOrd="0" destOrd="1" presId="urn:microsoft.com/office/officeart/2016/7/layout/ChevronBlockProcess"/>
    <dgm:cxn modelId="{0B3BB348-718C-470A-8886-CCDCB9E3B408}" srcId="{6CF86BB1-2715-4BAF-A116-D06523EACA0B}" destId="{E580F19E-16BC-4764-AA48-8425B246B958}" srcOrd="3" destOrd="0" parTransId="{C1ABCBDE-E9B4-46FB-93FA-E8B36C4E762D}" sibTransId="{E2095639-312F-4F5E-A9A6-230AF1B68E3D}"/>
    <dgm:cxn modelId="{760C754F-C626-4DB8-A3EF-45E16D36FFEB}" srcId="{6CF86BB1-2715-4BAF-A116-D06523EACA0B}" destId="{9B8DBDDD-41F5-4925-A737-1EA39118CC9A}" srcOrd="2" destOrd="0" parTransId="{6B1C2F24-1C51-4C90-892C-9E2F15CD4CC6}" sibTransId="{FEF29411-01FE-4D43-A7BE-3668AC530BA5}"/>
    <dgm:cxn modelId="{F85B8F78-52C9-46BA-98D4-705E42546AA4}" type="presOf" srcId="{2E6E1691-81EB-4223-9CFC-CF83CB901662}" destId="{E70785AF-64B3-4742-9B59-1D2C27AC4105}" srcOrd="0" destOrd="1" presId="urn:microsoft.com/office/officeart/2016/7/layout/ChevronBlockProcess"/>
    <dgm:cxn modelId="{CA907D5A-B665-465F-B973-0A7FA06E0F35}" type="presOf" srcId="{9B8DBDDD-41F5-4925-A737-1EA39118CC9A}" destId="{F6C58C3F-EB67-4EE7-8272-F43D8228A43C}" srcOrd="0" destOrd="0" presId="urn:microsoft.com/office/officeart/2016/7/layout/ChevronBlockProcess"/>
    <dgm:cxn modelId="{B568197C-7979-4AB1-B268-140B93E84514}" srcId="{9B8DBDDD-41F5-4925-A737-1EA39118CC9A}" destId="{2E6E1691-81EB-4223-9CFC-CF83CB901662}" srcOrd="1" destOrd="0" parTransId="{82ACA435-8CBD-4119-8874-E65B8DE960D4}" sibTransId="{D331BE96-66E5-44F1-8D87-F9DB307324AA}"/>
    <dgm:cxn modelId="{2F54797D-9DCE-4455-B0A8-68D9AFFA5909}" srcId="{F1F1555D-45E5-487C-B9F9-35E65586ACCB}" destId="{6D08DF53-D963-4D6B-8AC9-309096EF422B}" srcOrd="1" destOrd="0" parTransId="{E49C541A-0338-44F4-8B00-8EA78B6D7602}" sibTransId="{FE1A800A-F810-48E2-A7A3-5261A5B359FF}"/>
    <dgm:cxn modelId="{75DE8085-E0C3-4E32-B7FD-58394802663B}" srcId="{2F1C0331-6845-4B69-8B11-D474569C982B}" destId="{4925C7AB-C1E9-48AC-BA10-4BB50A0CE240}" srcOrd="0" destOrd="0" parTransId="{2BABC4FE-4287-4290-9A04-6AF00FAD7CAD}" sibTransId="{047328B0-A94F-41DB-BBB3-2230BEC30BC8}"/>
    <dgm:cxn modelId="{68768C85-4F3D-4846-9649-783B344ABCD2}" type="presOf" srcId="{F7B210C6-736E-4884-BEFF-F95C00B1C1E4}" destId="{894D9F35-0E8A-4EDE-B4E2-EF59C3AA97DE}" srcOrd="0" destOrd="2" presId="urn:microsoft.com/office/officeart/2016/7/layout/ChevronBlockProcess"/>
    <dgm:cxn modelId="{8DEE388B-B482-4F10-B2D5-9DD1B8C7C61F}" type="presOf" srcId="{F479F396-DA6A-4567-8903-F06AA45D5BF4}" destId="{9C75D603-7FB4-4C05-B764-173E70A807FD}" srcOrd="0" destOrd="0" presId="urn:microsoft.com/office/officeart/2016/7/layout/ChevronBlockProcess"/>
    <dgm:cxn modelId="{5EA65F8E-2BF5-4304-BA88-6FEC96D2C60F}" type="presOf" srcId="{E580F19E-16BC-4764-AA48-8425B246B958}" destId="{9E5DFA89-7AA2-4647-8F11-96DAB08AE201}" srcOrd="0" destOrd="0" presId="urn:microsoft.com/office/officeart/2016/7/layout/ChevronBlockProcess"/>
    <dgm:cxn modelId="{C37F479E-97C9-4BC7-A537-1C3E5BF7891F}" srcId="{9B8DBDDD-41F5-4925-A737-1EA39118CC9A}" destId="{2A090FAE-95AD-4F1D-95B3-B684A937D2F4}" srcOrd="0" destOrd="0" parTransId="{BC950FF4-5C3C-4A86-9B00-7496961FC8CA}" sibTransId="{2FBF1B77-05D9-461A-9A4E-5BC0754520A8}"/>
    <dgm:cxn modelId="{6B6E93B3-5539-4DAB-AF0B-26F0E6F418AC}" type="presOf" srcId="{7F5E4A4A-4A8B-4D9C-8AB8-A9C28F92E10D}" destId="{D725362F-6453-4E17-9200-39FD8ABD1274}" srcOrd="0" destOrd="0" presId="urn:microsoft.com/office/officeart/2016/7/layout/ChevronBlockProcess"/>
    <dgm:cxn modelId="{CD3C66BB-3D9A-4331-B0A1-2C035F41D5EE}" srcId="{FF958DF5-5052-4008-B64B-F89D81889145}" destId="{F479F396-DA6A-4567-8903-F06AA45D5BF4}" srcOrd="0" destOrd="0" parTransId="{02FA6BED-EC4D-40E5-A3F3-4C49BD903E1A}" sibTransId="{9940F19C-0178-441B-BF06-DF474A215744}"/>
    <dgm:cxn modelId="{AF5A72C4-33B4-496B-8415-D3ECB577EA01}" srcId="{E580F19E-16BC-4764-AA48-8425B246B958}" destId="{7F5E4A4A-4A8B-4D9C-8AB8-A9C28F92E10D}" srcOrd="0" destOrd="0" parTransId="{8F4A32AB-A701-4AA0-8FD9-6D83F27BD9AA}" sibTransId="{21C57242-7BB0-4B2D-8843-33AEF5E6B7F6}"/>
    <dgm:cxn modelId="{053A6EC6-A35F-48FA-AA36-4891BF1DA3C3}" type="presOf" srcId="{2B348D50-C512-4060-B7AC-BD9BC86B486C}" destId="{D725362F-6453-4E17-9200-39FD8ABD1274}" srcOrd="0" destOrd="1" presId="urn:microsoft.com/office/officeart/2016/7/layout/ChevronBlockProcess"/>
    <dgm:cxn modelId="{D5F5FBD0-E457-49B5-8340-851A1327B8EC}" srcId="{6CF86BB1-2715-4BAF-A116-D06523EACA0B}" destId="{F1F1555D-45E5-487C-B9F9-35E65586ACCB}" srcOrd="1" destOrd="0" parTransId="{DEF06C8D-DC58-4352-9E91-D8BC38359415}" sibTransId="{CC2B32F2-DFDB-45E2-82F4-558232415360}"/>
    <dgm:cxn modelId="{779887D1-A1D3-479E-985A-F7CFB69D6D6A}" type="presOf" srcId="{6CF86BB1-2715-4BAF-A116-D06523EACA0B}" destId="{64939C59-A802-40F4-B238-AD0E944A676A}" srcOrd="0" destOrd="0" presId="urn:microsoft.com/office/officeart/2016/7/layout/ChevronBlockProcess"/>
    <dgm:cxn modelId="{59CA8ADC-6FDF-45FE-B8C1-A5032F7C93D6}" type="presOf" srcId="{2F1C0331-6845-4B69-8B11-D474569C982B}" destId="{A07B5831-6D46-4CB9-B450-E1C81B4D1599}" srcOrd="0" destOrd="0" presId="urn:microsoft.com/office/officeart/2016/7/layout/ChevronBlockProcess"/>
    <dgm:cxn modelId="{EBF47EE0-CF5C-439C-89C6-BC2436CA55D7}" type="presOf" srcId="{6D08DF53-D963-4D6B-8AC9-309096EF422B}" destId="{894D9F35-0E8A-4EDE-B4E2-EF59C3AA97DE}" srcOrd="0" destOrd="1" presId="urn:microsoft.com/office/officeart/2016/7/layout/ChevronBlockProcess"/>
    <dgm:cxn modelId="{BC2CFAED-EA4C-4320-95D4-2BC21825F018}" srcId="{6CF86BB1-2715-4BAF-A116-D06523EACA0B}" destId="{FF958DF5-5052-4008-B64B-F89D81889145}" srcOrd="4" destOrd="0" parTransId="{0CF62476-BB4F-4D8C-B9C1-52360EC36C92}" sibTransId="{45046FAF-FF53-441F-9A11-369976AB2771}"/>
    <dgm:cxn modelId="{EEA28AF5-C669-40E8-8B64-1D48C7A030BF}" type="presOf" srcId="{E4C9BA23-B92B-4D29-99AA-076039D4151A}" destId="{894D9F35-0E8A-4EDE-B4E2-EF59C3AA97DE}" srcOrd="0" destOrd="0" presId="urn:microsoft.com/office/officeart/2016/7/layout/ChevronBlockProcess"/>
    <dgm:cxn modelId="{DFA87957-9775-4585-9E41-936B46765C8A}" type="presParOf" srcId="{64939C59-A802-40F4-B238-AD0E944A676A}" destId="{AB5CB3BC-EB4A-441D-BB7F-EC29D1679D78}" srcOrd="0" destOrd="0" presId="urn:microsoft.com/office/officeart/2016/7/layout/ChevronBlockProcess"/>
    <dgm:cxn modelId="{320D803E-DDAA-4F93-9217-71985A3D3703}" type="presParOf" srcId="{AB5CB3BC-EB4A-441D-BB7F-EC29D1679D78}" destId="{A07B5831-6D46-4CB9-B450-E1C81B4D1599}" srcOrd="0" destOrd="0" presId="urn:microsoft.com/office/officeart/2016/7/layout/ChevronBlockProcess"/>
    <dgm:cxn modelId="{01AC8E33-35BF-4BAC-A6D3-F4D4E25DD31F}" type="presParOf" srcId="{AB5CB3BC-EB4A-441D-BB7F-EC29D1679D78}" destId="{CD4F6C54-FC2A-42D2-B513-AA9213DB5992}" srcOrd="1" destOrd="0" presId="urn:microsoft.com/office/officeart/2016/7/layout/ChevronBlockProcess"/>
    <dgm:cxn modelId="{83135AAF-FAF3-4AA3-891B-58D01DB71B79}" type="presParOf" srcId="{64939C59-A802-40F4-B238-AD0E944A676A}" destId="{4DC9CEA6-8F5A-45C2-AB31-33F8D6F4AF5E}" srcOrd="1" destOrd="0" presId="urn:microsoft.com/office/officeart/2016/7/layout/ChevronBlockProcess"/>
    <dgm:cxn modelId="{D5956FA0-7B7F-4D4A-A9B6-52B99E366A38}" type="presParOf" srcId="{64939C59-A802-40F4-B238-AD0E944A676A}" destId="{671B5B87-644D-4FBB-B5A7-21D85DC12AFD}" srcOrd="2" destOrd="0" presId="urn:microsoft.com/office/officeart/2016/7/layout/ChevronBlockProcess"/>
    <dgm:cxn modelId="{B9754516-270B-4181-B281-4332A15A5032}" type="presParOf" srcId="{671B5B87-644D-4FBB-B5A7-21D85DC12AFD}" destId="{203094D5-E5E1-424A-A7D9-7944AE21EC1B}" srcOrd="0" destOrd="0" presId="urn:microsoft.com/office/officeart/2016/7/layout/ChevronBlockProcess"/>
    <dgm:cxn modelId="{D161D93A-1834-4437-B659-6E783ECEF295}" type="presParOf" srcId="{671B5B87-644D-4FBB-B5A7-21D85DC12AFD}" destId="{894D9F35-0E8A-4EDE-B4E2-EF59C3AA97DE}" srcOrd="1" destOrd="0" presId="urn:microsoft.com/office/officeart/2016/7/layout/ChevronBlockProcess"/>
    <dgm:cxn modelId="{DD36DEBF-B6FF-448E-A3E0-F3E64745E688}" type="presParOf" srcId="{64939C59-A802-40F4-B238-AD0E944A676A}" destId="{B129AC32-220E-4489-B39C-F069DBC58ADF}" srcOrd="3" destOrd="0" presId="urn:microsoft.com/office/officeart/2016/7/layout/ChevronBlockProcess"/>
    <dgm:cxn modelId="{88C5C71A-439F-4CF3-89E0-E02AC95A46D9}" type="presParOf" srcId="{64939C59-A802-40F4-B238-AD0E944A676A}" destId="{A799B77E-C90D-4815-9314-9E0B064DBD7F}" srcOrd="4" destOrd="0" presId="urn:microsoft.com/office/officeart/2016/7/layout/ChevronBlockProcess"/>
    <dgm:cxn modelId="{D24CCD61-E8F6-4DB5-979C-E3047E33345A}" type="presParOf" srcId="{A799B77E-C90D-4815-9314-9E0B064DBD7F}" destId="{F6C58C3F-EB67-4EE7-8272-F43D8228A43C}" srcOrd="0" destOrd="0" presId="urn:microsoft.com/office/officeart/2016/7/layout/ChevronBlockProcess"/>
    <dgm:cxn modelId="{EB74B790-023F-436C-A347-A2E76B177E21}" type="presParOf" srcId="{A799B77E-C90D-4815-9314-9E0B064DBD7F}" destId="{E70785AF-64B3-4742-9B59-1D2C27AC4105}" srcOrd="1" destOrd="0" presId="urn:microsoft.com/office/officeart/2016/7/layout/ChevronBlockProcess"/>
    <dgm:cxn modelId="{B821552B-E886-410B-9123-C9671F0E92FC}" type="presParOf" srcId="{64939C59-A802-40F4-B238-AD0E944A676A}" destId="{C4719EFF-4054-43C5-8DD5-2D4F9E4B29DA}" srcOrd="5" destOrd="0" presId="urn:microsoft.com/office/officeart/2016/7/layout/ChevronBlockProcess"/>
    <dgm:cxn modelId="{9A69A60A-BD2A-4DB5-BA44-1205D61EB6BF}" type="presParOf" srcId="{64939C59-A802-40F4-B238-AD0E944A676A}" destId="{232D3F65-FE14-44C8-A53A-49A4BE50D6F5}" srcOrd="6" destOrd="0" presId="urn:microsoft.com/office/officeart/2016/7/layout/ChevronBlockProcess"/>
    <dgm:cxn modelId="{B8902262-1116-4CAA-99D4-65E1CC822B3A}" type="presParOf" srcId="{232D3F65-FE14-44C8-A53A-49A4BE50D6F5}" destId="{9E5DFA89-7AA2-4647-8F11-96DAB08AE201}" srcOrd="0" destOrd="0" presId="urn:microsoft.com/office/officeart/2016/7/layout/ChevronBlockProcess"/>
    <dgm:cxn modelId="{918CD500-540C-4B86-B48D-3C2F3B9E8FF1}" type="presParOf" srcId="{232D3F65-FE14-44C8-A53A-49A4BE50D6F5}" destId="{D725362F-6453-4E17-9200-39FD8ABD1274}" srcOrd="1" destOrd="0" presId="urn:microsoft.com/office/officeart/2016/7/layout/ChevronBlockProcess"/>
    <dgm:cxn modelId="{EA941799-2BAF-424B-90F7-4C8698D0EFE8}" type="presParOf" srcId="{64939C59-A802-40F4-B238-AD0E944A676A}" destId="{3A965531-9B12-4376-9398-4E74C024C52D}" srcOrd="7" destOrd="0" presId="urn:microsoft.com/office/officeart/2016/7/layout/ChevronBlockProcess"/>
    <dgm:cxn modelId="{AB69BD96-7F98-491A-9FAB-7899F26F2169}" type="presParOf" srcId="{64939C59-A802-40F4-B238-AD0E944A676A}" destId="{40DC3C31-1F9C-47CA-ADCC-5DA1A15C9AFC}" srcOrd="8" destOrd="0" presId="urn:microsoft.com/office/officeart/2016/7/layout/ChevronBlockProcess"/>
    <dgm:cxn modelId="{24CF40E4-E817-4C18-9644-2C38BA56B51C}" type="presParOf" srcId="{40DC3C31-1F9C-47CA-ADCC-5DA1A15C9AFC}" destId="{C1BC2014-5923-4A49-B69C-B084FFE5EB49}" srcOrd="0" destOrd="0" presId="urn:microsoft.com/office/officeart/2016/7/layout/ChevronBlockProcess"/>
    <dgm:cxn modelId="{26761D48-82DF-4CC7-AF67-3ECF02927F1F}" type="presParOf" srcId="{40DC3C31-1F9C-47CA-ADCC-5DA1A15C9AFC}" destId="{9C75D603-7FB4-4C05-B764-173E70A807FD}"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AB603-AA99-42AA-959F-D193B38E203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8E325A8-0486-43D4-AC0C-4FF8A610D410}">
      <dgm:prSet custT="1"/>
      <dgm:spPr/>
      <dgm:t>
        <a:bodyPr/>
        <a:lstStyle/>
        <a:p>
          <a:r>
            <a:rPr lang="en-US" sz="2100" b="1" dirty="0">
              <a:latin typeface="Times New Roman" panose="02020603050405020304" pitchFamily="18" charset="0"/>
              <a:cs typeface="Times New Roman" panose="02020603050405020304" pitchFamily="18" charset="0"/>
            </a:rPr>
            <a:t>Key Areas of Responsibility</a:t>
          </a:r>
          <a:endParaRPr lang="en-US" sz="2100" dirty="0">
            <a:latin typeface="Times New Roman" panose="02020603050405020304" pitchFamily="18" charset="0"/>
            <a:cs typeface="Times New Roman" panose="02020603050405020304" pitchFamily="18" charset="0"/>
          </a:endParaRPr>
        </a:p>
      </dgm:t>
    </dgm:pt>
    <dgm:pt modelId="{A3EB82BC-4E3B-4286-B5F1-3EE5124FB0D6}" type="parTrans" cxnId="{CCBD65B0-34FC-40DF-A60D-FDD621E75DE9}">
      <dgm:prSet/>
      <dgm:spPr/>
      <dgm:t>
        <a:bodyPr/>
        <a:lstStyle/>
        <a:p>
          <a:endParaRPr lang="en-US"/>
        </a:p>
      </dgm:t>
    </dgm:pt>
    <dgm:pt modelId="{A90782E4-6EFC-4F4E-BF15-44E1C915E1FD}" type="sibTrans" cxnId="{CCBD65B0-34FC-40DF-A60D-FDD621E75DE9}">
      <dgm:prSet/>
      <dgm:spPr/>
      <dgm:t>
        <a:bodyPr/>
        <a:lstStyle/>
        <a:p>
          <a:endParaRPr lang="en-US"/>
        </a:p>
      </dgm:t>
    </dgm:pt>
    <dgm:pt modelId="{AAFEA3A8-E302-4E31-BFF0-8990CB7355E2}">
      <dgm:prSet custT="1"/>
      <dgm:spPr/>
      <dgm:t>
        <a:bodyPr/>
        <a:lstStyle/>
        <a:p>
          <a:r>
            <a:rPr lang="en-US" sz="2100" b="1" dirty="0">
              <a:latin typeface="Times New Roman" panose="02020603050405020304" pitchFamily="18" charset="0"/>
              <a:cs typeface="Times New Roman" panose="02020603050405020304" pitchFamily="18" charset="0"/>
            </a:rPr>
            <a:t>Job Selection</a:t>
          </a:r>
          <a:r>
            <a:rPr lang="en-US" sz="2100" dirty="0">
              <a:latin typeface="Times New Roman" panose="02020603050405020304" pitchFamily="18" charset="0"/>
              <a:cs typeface="Times New Roman" panose="02020603050405020304" pitchFamily="18" charset="0"/>
            </a:rPr>
            <a:t>: Identifying high-match job opportunities based on skills and preferences.</a:t>
          </a:r>
        </a:p>
      </dgm:t>
    </dgm:pt>
    <dgm:pt modelId="{9EF3EBB8-01B8-418C-97A1-1C4B762149BB}" type="parTrans" cxnId="{E742A241-DB9E-4AC9-A4F7-9F99D344A631}">
      <dgm:prSet/>
      <dgm:spPr/>
      <dgm:t>
        <a:bodyPr/>
        <a:lstStyle/>
        <a:p>
          <a:endParaRPr lang="en-US"/>
        </a:p>
      </dgm:t>
    </dgm:pt>
    <dgm:pt modelId="{9F53902D-81CF-492B-85DA-FED20493CAF5}" type="sibTrans" cxnId="{E742A241-DB9E-4AC9-A4F7-9F99D344A631}">
      <dgm:prSet/>
      <dgm:spPr/>
      <dgm:t>
        <a:bodyPr/>
        <a:lstStyle/>
        <a:p>
          <a:endParaRPr lang="en-US"/>
        </a:p>
      </dgm:t>
    </dgm:pt>
    <dgm:pt modelId="{F9EDA946-B2FC-44C5-A8F9-F4AE24CA1B19}">
      <dgm:prSet custT="1"/>
      <dgm:spPr/>
      <dgm:t>
        <a:bodyPr/>
        <a:lstStyle/>
        <a:p>
          <a:r>
            <a:rPr lang="en-US" sz="2100" b="1">
              <a:latin typeface="Times New Roman" panose="02020603050405020304" pitchFamily="18" charset="0"/>
              <a:cs typeface="Times New Roman" panose="02020603050405020304" pitchFamily="18" charset="0"/>
            </a:rPr>
            <a:t>Career Strategy</a:t>
          </a:r>
          <a:r>
            <a:rPr lang="en-US" sz="2100">
              <a:latin typeface="Times New Roman" panose="02020603050405020304" pitchFamily="18" charset="0"/>
              <a:cs typeface="Times New Roman" panose="02020603050405020304" pitchFamily="18" charset="0"/>
            </a:rPr>
            <a:t>: Understanding market trends (e.g., skills in demand, remote vs. onsite) to target roles.</a:t>
          </a:r>
        </a:p>
      </dgm:t>
    </dgm:pt>
    <dgm:pt modelId="{4553D47E-E42A-4DA2-9DC1-C9A9EE18D493}" type="parTrans" cxnId="{9C23A2DE-508B-4E46-9139-FEB25BCBDD6A}">
      <dgm:prSet/>
      <dgm:spPr/>
      <dgm:t>
        <a:bodyPr/>
        <a:lstStyle/>
        <a:p>
          <a:endParaRPr lang="en-US"/>
        </a:p>
      </dgm:t>
    </dgm:pt>
    <dgm:pt modelId="{EC745E59-120A-4F74-A94D-C687A49E7B80}" type="sibTrans" cxnId="{9C23A2DE-508B-4E46-9139-FEB25BCBDD6A}">
      <dgm:prSet/>
      <dgm:spPr/>
      <dgm:t>
        <a:bodyPr/>
        <a:lstStyle/>
        <a:p>
          <a:endParaRPr lang="en-US"/>
        </a:p>
      </dgm:t>
    </dgm:pt>
    <dgm:pt modelId="{850E4890-3712-4CD9-B745-B32E07D6F530}">
      <dgm:prSet custT="1"/>
      <dgm:spPr/>
      <dgm:t>
        <a:bodyPr/>
        <a:lstStyle/>
        <a:p>
          <a:r>
            <a:rPr lang="en-US" sz="2100" b="1" dirty="0">
              <a:latin typeface="Times New Roman" panose="02020603050405020304" pitchFamily="18" charset="0"/>
              <a:cs typeface="Times New Roman" panose="02020603050405020304" pitchFamily="18" charset="0"/>
            </a:rPr>
            <a:t>Resume Optimization</a:t>
          </a:r>
          <a:r>
            <a:rPr lang="en-US" sz="2100" dirty="0">
              <a:latin typeface="Times New Roman" panose="02020603050405020304" pitchFamily="18" charset="0"/>
              <a:cs typeface="Times New Roman" panose="02020603050405020304" pitchFamily="18" charset="0"/>
            </a:rPr>
            <a:t>: Enhancing resumes to improve ATS scores and employer appeal.</a:t>
          </a:r>
        </a:p>
      </dgm:t>
    </dgm:pt>
    <dgm:pt modelId="{F4E6F139-57E5-494C-B15A-10205B54F0B2}" type="parTrans" cxnId="{9DAC0A45-9B39-4985-9DE9-1A278D6F651C}">
      <dgm:prSet/>
      <dgm:spPr/>
      <dgm:t>
        <a:bodyPr/>
        <a:lstStyle/>
        <a:p>
          <a:endParaRPr lang="en-US"/>
        </a:p>
      </dgm:t>
    </dgm:pt>
    <dgm:pt modelId="{36C7541C-5C06-4EA7-9D68-C60CDD83551F}" type="sibTrans" cxnId="{9DAC0A45-9B39-4985-9DE9-1A278D6F651C}">
      <dgm:prSet/>
      <dgm:spPr/>
      <dgm:t>
        <a:bodyPr/>
        <a:lstStyle/>
        <a:p>
          <a:endParaRPr lang="en-US"/>
        </a:p>
      </dgm:t>
    </dgm:pt>
    <dgm:pt modelId="{E1D2B36D-D364-49BE-8CD7-CB96E1C25093}">
      <dgm:prSet custT="1"/>
      <dgm:spPr/>
      <dgm:t>
        <a:bodyPr/>
        <a:lstStyle/>
        <a:p>
          <a:r>
            <a:rPr lang="en-US" sz="2100" b="1" dirty="0">
              <a:latin typeface="Times New Roman" panose="02020603050405020304" pitchFamily="18" charset="0"/>
              <a:cs typeface="Times New Roman" panose="02020603050405020304" pitchFamily="18" charset="0"/>
            </a:rPr>
            <a:t>How the Application Meets Needs</a:t>
          </a:r>
          <a:endParaRPr lang="en-US" sz="2100" dirty="0">
            <a:latin typeface="Times New Roman" panose="02020603050405020304" pitchFamily="18" charset="0"/>
            <a:cs typeface="Times New Roman" panose="02020603050405020304" pitchFamily="18" charset="0"/>
          </a:endParaRPr>
        </a:p>
      </dgm:t>
    </dgm:pt>
    <dgm:pt modelId="{B7D48AA8-0354-4E4A-A60F-664BDD1A89C8}" type="parTrans" cxnId="{568B2AF7-B5A4-4D3C-9D70-63C896DB57F9}">
      <dgm:prSet/>
      <dgm:spPr/>
      <dgm:t>
        <a:bodyPr/>
        <a:lstStyle/>
        <a:p>
          <a:endParaRPr lang="en-US"/>
        </a:p>
      </dgm:t>
    </dgm:pt>
    <dgm:pt modelId="{7B5FD675-A30D-45CF-B195-BE907029DFB4}" type="sibTrans" cxnId="{568B2AF7-B5A4-4D3C-9D70-63C896DB57F9}">
      <dgm:prSet/>
      <dgm:spPr/>
      <dgm:t>
        <a:bodyPr/>
        <a:lstStyle/>
        <a:p>
          <a:endParaRPr lang="en-US"/>
        </a:p>
      </dgm:t>
    </dgm:pt>
    <dgm:pt modelId="{B0DE91D8-AD14-4E92-86C1-EE6D3E7E5622}">
      <dgm:prSet custT="1"/>
      <dgm:spPr/>
      <dgm:t>
        <a:bodyPr/>
        <a:lstStyle/>
        <a:p>
          <a:r>
            <a:rPr lang="en-US" sz="2100" b="1">
              <a:latin typeface="Times New Roman" panose="02020603050405020304" pitchFamily="18" charset="0"/>
              <a:cs typeface="Times New Roman" panose="02020603050405020304" pitchFamily="18" charset="0"/>
            </a:rPr>
            <a:t>Job Selection</a:t>
          </a:r>
          <a:r>
            <a:rPr lang="en-US" sz="2100">
              <a:latin typeface="Times New Roman" panose="02020603050405020304" pitchFamily="18" charset="0"/>
              <a:cs typeface="Times New Roman" panose="02020603050405020304" pitchFamily="18" charset="0"/>
            </a:rPr>
            <a:t>: Search filters and job matching provide tailored job listings (e.g., 90% match for Angular Developer).</a:t>
          </a:r>
        </a:p>
      </dgm:t>
    </dgm:pt>
    <dgm:pt modelId="{C13B8BCD-7124-4311-B2C5-D873745609C8}" type="parTrans" cxnId="{3EAD71EB-D155-4478-A9A7-5140D0F0AFFF}">
      <dgm:prSet/>
      <dgm:spPr/>
      <dgm:t>
        <a:bodyPr/>
        <a:lstStyle/>
        <a:p>
          <a:endParaRPr lang="en-US"/>
        </a:p>
      </dgm:t>
    </dgm:pt>
    <dgm:pt modelId="{1FF8CEA5-0225-4D2E-AD57-5A9F7721969B}" type="sibTrans" cxnId="{3EAD71EB-D155-4478-A9A7-5140D0F0AFFF}">
      <dgm:prSet/>
      <dgm:spPr/>
      <dgm:t>
        <a:bodyPr/>
        <a:lstStyle/>
        <a:p>
          <a:endParaRPr lang="en-US"/>
        </a:p>
      </dgm:t>
    </dgm:pt>
    <dgm:pt modelId="{8B27F9AD-C3F2-4A8D-B4DD-D3C11D61A3C6}">
      <dgm:prSet custT="1"/>
      <dgm:spPr/>
      <dgm:t>
        <a:bodyPr/>
        <a:lstStyle/>
        <a:p>
          <a:r>
            <a:rPr lang="en-US" sz="2100" b="1">
              <a:latin typeface="Times New Roman" panose="02020603050405020304" pitchFamily="18" charset="0"/>
              <a:cs typeface="Times New Roman" panose="02020603050405020304" pitchFamily="18" charset="0"/>
            </a:rPr>
            <a:t>Career Strategy</a:t>
          </a:r>
          <a:r>
            <a:rPr lang="en-US" sz="2100">
              <a:latin typeface="Times New Roman" panose="02020603050405020304" pitchFamily="18" charset="0"/>
              <a:cs typeface="Times New Roman" panose="02020603050405020304" pitchFamily="18" charset="0"/>
            </a:rPr>
            <a:t>: Market analysis visualizations highlight trends (e.g., 3 new postings/day, remote dominance).</a:t>
          </a:r>
        </a:p>
      </dgm:t>
    </dgm:pt>
    <dgm:pt modelId="{CDA8EF96-9F56-4C83-ADEF-8A9A91C2B560}" type="parTrans" cxnId="{93974CAF-7146-49E7-9888-D5E04A40FFC2}">
      <dgm:prSet/>
      <dgm:spPr/>
      <dgm:t>
        <a:bodyPr/>
        <a:lstStyle/>
        <a:p>
          <a:endParaRPr lang="en-US"/>
        </a:p>
      </dgm:t>
    </dgm:pt>
    <dgm:pt modelId="{748BBE36-D876-4657-B440-2F071B6B09EA}" type="sibTrans" cxnId="{93974CAF-7146-49E7-9888-D5E04A40FFC2}">
      <dgm:prSet/>
      <dgm:spPr/>
      <dgm:t>
        <a:bodyPr/>
        <a:lstStyle/>
        <a:p>
          <a:endParaRPr lang="en-US"/>
        </a:p>
      </dgm:t>
    </dgm:pt>
    <dgm:pt modelId="{C14C0AD0-C430-4CE1-9592-991A9C8C9818}">
      <dgm:prSet custT="1"/>
      <dgm:spPr/>
      <dgm:t>
        <a:bodyPr/>
        <a:lstStyle/>
        <a:p>
          <a:r>
            <a:rPr lang="en-US" sz="2100" b="1">
              <a:latin typeface="Times New Roman" panose="02020603050405020304" pitchFamily="18" charset="0"/>
              <a:cs typeface="Times New Roman" panose="02020603050405020304" pitchFamily="18" charset="0"/>
            </a:rPr>
            <a:t>Resume Optimization</a:t>
          </a:r>
          <a:r>
            <a:rPr lang="en-US" sz="2100">
              <a:latin typeface="Times New Roman" panose="02020603050405020304" pitchFamily="18" charset="0"/>
              <a:cs typeface="Times New Roman" panose="02020603050405020304" pitchFamily="18" charset="0"/>
            </a:rPr>
            <a:t>: AI suggestions (Gemini Flash 2.0) recommend skills (e.g., add Angular) and ATS improvements.</a:t>
          </a:r>
        </a:p>
      </dgm:t>
    </dgm:pt>
    <dgm:pt modelId="{7698F3E1-F536-4112-B55A-7EBA6CC3A1FF}" type="parTrans" cxnId="{E5E9786F-827E-4347-B4C0-7F290D070545}">
      <dgm:prSet/>
      <dgm:spPr/>
      <dgm:t>
        <a:bodyPr/>
        <a:lstStyle/>
        <a:p>
          <a:endParaRPr lang="en-US"/>
        </a:p>
      </dgm:t>
    </dgm:pt>
    <dgm:pt modelId="{AAF8B5F0-D33B-4B60-95D8-09E14ECDAF10}" type="sibTrans" cxnId="{E5E9786F-827E-4347-B4C0-7F290D070545}">
      <dgm:prSet/>
      <dgm:spPr/>
      <dgm:t>
        <a:bodyPr/>
        <a:lstStyle/>
        <a:p>
          <a:endParaRPr lang="en-US"/>
        </a:p>
      </dgm:t>
    </dgm:pt>
    <dgm:pt modelId="{D23B3D9D-E367-41B0-A9FC-5AA0E1E2B7DF}">
      <dgm:prSet custT="1"/>
      <dgm:spPr/>
      <dgm:t>
        <a:bodyPr/>
        <a:lstStyle/>
        <a:p>
          <a:r>
            <a:rPr lang="en-US" sz="2100" b="1" dirty="0">
              <a:latin typeface="Times New Roman" panose="02020603050405020304" pitchFamily="18" charset="0"/>
              <a:cs typeface="Times New Roman" panose="02020603050405020304" pitchFamily="18" charset="0"/>
            </a:rPr>
            <a:t>Decision Process</a:t>
          </a:r>
          <a:endParaRPr lang="en-US" sz="2100" dirty="0">
            <a:latin typeface="Times New Roman" panose="02020603050405020304" pitchFamily="18" charset="0"/>
            <a:cs typeface="Times New Roman" panose="02020603050405020304" pitchFamily="18" charset="0"/>
          </a:endParaRPr>
        </a:p>
      </dgm:t>
    </dgm:pt>
    <dgm:pt modelId="{E3C16188-22A6-4F82-8C62-833BC37A8D47}" type="parTrans" cxnId="{3B9BCD53-9AA5-40A0-8992-069CFD4D76DE}">
      <dgm:prSet/>
      <dgm:spPr/>
      <dgm:t>
        <a:bodyPr/>
        <a:lstStyle/>
        <a:p>
          <a:endParaRPr lang="en-US"/>
        </a:p>
      </dgm:t>
    </dgm:pt>
    <dgm:pt modelId="{930A5BA2-F96D-4371-881C-D0342E10D18F}" type="sibTrans" cxnId="{3B9BCD53-9AA5-40A0-8992-069CFD4D76DE}">
      <dgm:prSet/>
      <dgm:spPr/>
      <dgm:t>
        <a:bodyPr/>
        <a:lstStyle/>
        <a:p>
          <a:endParaRPr lang="en-US"/>
        </a:p>
      </dgm:t>
    </dgm:pt>
    <dgm:pt modelId="{545109BF-C6F2-4785-AD48-405EE2281D77}">
      <dgm:prSet custT="1"/>
      <dgm:spPr/>
      <dgm:t>
        <a:bodyPr/>
        <a:lstStyle/>
        <a:p>
          <a:r>
            <a:rPr lang="en-US" sz="2100">
              <a:latin typeface="Times New Roman" panose="02020603050405020304" pitchFamily="18" charset="0"/>
              <a:cs typeface="Times New Roman" panose="02020603050405020304" pitchFamily="18" charset="0"/>
            </a:rPr>
            <a:t>Mapped user needs to features via user stories (e.g., “As a job seeker, I want to know top skills”).</a:t>
          </a:r>
        </a:p>
      </dgm:t>
    </dgm:pt>
    <dgm:pt modelId="{B8EA7066-EFE0-43F1-AFBA-492D8BD5A1AD}" type="parTrans" cxnId="{E32B9A4C-9FD4-4E6A-8407-E50BE4B0D578}">
      <dgm:prSet/>
      <dgm:spPr/>
      <dgm:t>
        <a:bodyPr/>
        <a:lstStyle/>
        <a:p>
          <a:endParaRPr lang="en-US"/>
        </a:p>
      </dgm:t>
    </dgm:pt>
    <dgm:pt modelId="{EFB2E736-A911-429F-A04F-7C77B64BFCAA}" type="sibTrans" cxnId="{E32B9A4C-9FD4-4E6A-8407-E50BE4B0D578}">
      <dgm:prSet/>
      <dgm:spPr/>
      <dgm:t>
        <a:bodyPr/>
        <a:lstStyle/>
        <a:p>
          <a:endParaRPr lang="en-US"/>
        </a:p>
      </dgm:t>
    </dgm:pt>
    <dgm:pt modelId="{3F02344D-92E3-4E31-AA54-B9ABA695ABD5}">
      <dgm:prSet custT="1"/>
      <dgm:spPr/>
      <dgm:t>
        <a:bodyPr/>
        <a:lstStyle/>
        <a:p>
          <a:r>
            <a:rPr lang="en-US" sz="2100">
              <a:latin typeface="Times New Roman" panose="02020603050405020304" pitchFamily="18" charset="0"/>
              <a:cs typeface="Times New Roman" panose="02020603050405020304" pitchFamily="18" charset="0"/>
            </a:rPr>
            <a:t>Validated with sample job data (93 jobs) and resume analysis outputs.</a:t>
          </a:r>
        </a:p>
      </dgm:t>
    </dgm:pt>
    <dgm:pt modelId="{B77D28DB-55AC-42E1-960C-09E6D9F81678}" type="parTrans" cxnId="{7E7899EE-6A56-4F63-86AD-E3A4F899CE6E}">
      <dgm:prSet/>
      <dgm:spPr/>
      <dgm:t>
        <a:bodyPr/>
        <a:lstStyle/>
        <a:p>
          <a:endParaRPr lang="en-US"/>
        </a:p>
      </dgm:t>
    </dgm:pt>
    <dgm:pt modelId="{BD2EECD6-4432-429E-8BC0-FEBBD8BE1DB1}" type="sibTrans" cxnId="{7E7899EE-6A56-4F63-86AD-E3A4F899CE6E}">
      <dgm:prSet/>
      <dgm:spPr/>
      <dgm:t>
        <a:bodyPr/>
        <a:lstStyle/>
        <a:p>
          <a:endParaRPr lang="en-US"/>
        </a:p>
      </dgm:t>
    </dgm:pt>
    <dgm:pt modelId="{167E28D8-BABA-4015-850C-865B27E63A72}">
      <dgm:prSet custT="1"/>
      <dgm:spPr/>
      <dgm:t>
        <a:bodyPr/>
        <a:lstStyle/>
        <a:p>
          <a:r>
            <a:rPr lang="en-US" sz="2100" b="1" dirty="0">
              <a:latin typeface="Times New Roman" panose="02020603050405020304" pitchFamily="18" charset="0"/>
              <a:cs typeface="Times New Roman" panose="02020603050405020304" pitchFamily="18" charset="0"/>
            </a:rPr>
            <a:t>Challenges</a:t>
          </a:r>
          <a:endParaRPr lang="en-US" sz="2100" dirty="0">
            <a:latin typeface="Times New Roman" panose="02020603050405020304" pitchFamily="18" charset="0"/>
            <a:cs typeface="Times New Roman" panose="02020603050405020304" pitchFamily="18" charset="0"/>
          </a:endParaRPr>
        </a:p>
      </dgm:t>
    </dgm:pt>
    <dgm:pt modelId="{10C2172D-CC84-4A39-BC31-FCF664D62B92}" type="parTrans" cxnId="{E44ED669-D42D-4239-ACD1-294828C60021}">
      <dgm:prSet/>
      <dgm:spPr/>
      <dgm:t>
        <a:bodyPr/>
        <a:lstStyle/>
        <a:p>
          <a:endParaRPr lang="en-US"/>
        </a:p>
      </dgm:t>
    </dgm:pt>
    <dgm:pt modelId="{B8EB2F00-85E5-4E53-9878-5797FF4AE6A1}" type="sibTrans" cxnId="{E44ED669-D42D-4239-ACD1-294828C60021}">
      <dgm:prSet/>
      <dgm:spPr/>
      <dgm:t>
        <a:bodyPr/>
        <a:lstStyle/>
        <a:p>
          <a:endParaRPr lang="en-US"/>
        </a:p>
      </dgm:t>
    </dgm:pt>
    <dgm:pt modelId="{9C13684A-329A-4AFA-A456-997B5F41C0C6}">
      <dgm:prSet custT="1"/>
      <dgm:spPr/>
      <dgm:t>
        <a:bodyPr/>
        <a:lstStyle/>
        <a:p>
          <a:r>
            <a:rPr lang="en-US" sz="2100">
              <a:latin typeface="Times New Roman" panose="02020603050405020304" pitchFamily="18" charset="0"/>
              <a:cs typeface="Times New Roman" panose="02020603050405020304" pitchFamily="18" charset="0"/>
            </a:rPr>
            <a:t>Balancing feature complexity with user simplicity.</a:t>
          </a:r>
        </a:p>
      </dgm:t>
    </dgm:pt>
    <dgm:pt modelId="{D5409A00-5998-41B0-9A4D-0E25095F063B}" type="parTrans" cxnId="{382093DF-5F9D-4663-8BA2-D130F169F50B}">
      <dgm:prSet/>
      <dgm:spPr/>
      <dgm:t>
        <a:bodyPr/>
        <a:lstStyle/>
        <a:p>
          <a:endParaRPr lang="en-US"/>
        </a:p>
      </dgm:t>
    </dgm:pt>
    <dgm:pt modelId="{4E2B59C3-19BF-4E06-B22F-EA0FFD02BF8C}" type="sibTrans" cxnId="{382093DF-5F9D-4663-8BA2-D130F169F50B}">
      <dgm:prSet/>
      <dgm:spPr/>
      <dgm:t>
        <a:bodyPr/>
        <a:lstStyle/>
        <a:p>
          <a:endParaRPr lang="en-US"/>
        </a:p>
      </dgm:t>
    </dgm:pt>
    <dgm:pt modelId="{D4FECBEF-91DB-4C25-B2CE-E2F976AFBDFE}">
      <dgm:prSet custT="1"/>
      <dgm:spPr/>
      <dgm:t>
        <a:bodyPr/>
        <a:lstStyle/>
        <a:p>
          <a:r>
            <a:rPr lang="en-US" sz="2100">
              <a:latin typeface="Times New Roman" panose="02020603050405020304" pitchFamily="18" charset="0"/>
              <a:cs typeface="Times New Roman" panose="02020603050405020304" pitchFamily="18" charset="0"/>
            </a:rPr>
            <a:t>Limited API data (e.g., $0 salary) affecting trend accuracy.</a:t>
          </a:r>
        </a:p>
      </dgm:t>
    </dgm:pt>
    <dgm:pt modelId="{2D99E854-C09D-4C37-BD13-D49261AE8EF3}" type="parTrans" cxnId="{DA259116-4E80-4425-857D-38047BFCBA0D}">
      <dgm:prSet/>
      <dgm:spPr/>
      <dgm:t>
        <a:bodyPr/>
        <a:lstStyle/>
        <a:p>
          <a:endParaRPr lang="en-US"/>
        </a:p>
      </dgm:t>
    </dgm:pt>
    <dgm:pt modelId="{E3D3A379-2E20-4155-925C-FCAD13C6A910}" type="sibTrans" cxnId="{DA259116-4E80-4425-857D-38047BFCBA0D}">
      <dgm:prSet/>
      <dgm:spPr/>
      <dgm:t>
        <a:bodyPr/>
        <a:lstStyle/>
        <a:p>
          <a:endParaRPr lang="en-US"/>
        </a:p>
      </dgm:t>
    </dgm:pt>
    <dgm:pt modelId="{A5934D7A-0E46-4D52-8092-E6E393FDF652}" type="pres">
      <dgm:prSet presAssocID="{B7AAB603-AA99-42AA-959F-D193B38E203E}" presName="linear" presStyleCnt="0">
        <dgm:presLayoutVars>
          <dgm:dir/>
          <dgm:animLvl val="lvl"/>
          <dgm:resizeHandles val="exact"/>
        </dgm:presLayoutVars>
      </dgm:prSet>
      <dgm:spPr/>
    </dgm:pt>
    <dgm:pt modelId="{FFBBB540-1DA7-4322-98B7-98F32C68AE2E}" type="pres">
      <dgm:prSet presAssocID="{48E325A8-0486-43D4-AC0C-4FF8A610D410}" presName="parentLin" presStyleCnt="0"/>
      <dgm:spPr/>
    </dgm:pt>
    <dgm:pt modelId="{5DDDA59F-00A0-407E-B0B9-1D6783CA7B74}" type="pres">
      <dgm:prSet presAssocID="{48E325A8-0486-43D4-AC0C-4FF8A610D410}" presName="parentLeftMargin" presStyleLbl="node1" presStyleIdx="0" presStyleCnt="4"/>
      <dgm:spPr/>
    </dgm:pt>
    <dgm:pt modelId="{5614FB26-9ECF-4C41-B8B9-C55D849A1003}" type="pres">
      <dgm:prSet presAssocID="{48E325A8-0486-43D4-AC0C-4FF8A610D410}" presName="parentText" presStyleLbl="node1" presStyleIdx="0" presStyleCnt="4">
        <dgm:presLayoutVars>
          <dgm:chMax val="0"/>
          <dgm:bulletEnabled val="1"/>
        </dgm:presLayoutVars>
      </dgm:prSet>
      <dgm:spPr/>
    </dgm:pt>
    <dgm:pt modelId="{173F38C0-73DE-4DD8-BED8-B59DD55FCC2B}" type="pres">
      <dgm:prSet presAssocID="{48E325A8-0486-43D4-AC0C-4FF8A610D410}" presName="negativeSpace" presStyleCnt="0"/>
      <dgm:spPr/>
    </dgm:pt>
    <dgm:pt modelId="{E2869D22-BE44-4ACA-9962-2EE5EEC321FC}" type="pres">
      <dgm:prSet presAssocID="{48E325A8-0486-43D4-AC0C-4FF8A610D410}" presName="childText" presStyleLbl="conFgAcc1" presStyleIdx="0" presStyleCnt="4">
        <dgm:presLayoutVars>
          <dgm:bulletEnabled val="1"/>
        </dgm:presLayoutVars>
      </dgm:prSet>
      <dgm:spPr/>
    </dgm:pt>
    <dgm:pt modelId="{3C3E7358-D743-4CE9-B290-606950F9E476}" type="pres">
      <dgm:prSet presAssocID="{A90782E4-6EFC-4F4E-BF15-44E1C915E1FD}" presName="spaceBetweenRectangles" presStyleCnt="0"/>
      <dgm:spPr/>
    </dgm:pt>
    <dgm:pt modelId="{9A8D9FF2-81FD-4C6D-BD90-24024A69C870}" type="pres">
      <dgm:prSet presAssocID="{E1D2B36D-D364-49BE-8CD7-CB96E1C25093}" presName="parentLin" presStyleCnt="0"/>
      <dgm:spPr/>
    </dgm:pt>
    <dgm:pt modelId="{E714DED5-6625-4262-80D1-C9537DC72167}" type="pres">
      <dgm:prSet presAssocID="{E1D2B36D-D364-49BE-8CD7-CB96E1C25093}" presName="parentLeftMargin" presStyleLbl="node1" presStyleIdx="0" presStyleCnt="4"/>
      <dgm:spPr/>
    </dgm:pt>
    <dgm:pt modelId="{90496F6E-FFEF-41B6-971E-10911A847FA6}" type="pres">
      <dgm:prSet presAssocID="{E1D2B36D-D364-49BE-8CD7-CB96E1C25093}" presName="parentText" presStyleLbl="node1" presStyleIdx="1" presStyleCnt="4">
        <dgm:presLayoutVars>
          <dgm:chMax val="0"/>
          <dgm:bulletEnabled val="1"/>
        </dgm:presLayoutVars>
      </dgm:prSet>
      <dgm:spPr/>
    </dgm:pt>
    <dgm:pt modelId="{AFE75A3D-EC4D-454F-B116-8CF284FBE1E1}" type="pres">
      <dgm:prSet presAssocID="{E1D2B36D-D364-49BE-8CD7-CB96E1C25093}" presName="negativeSpace" presStyleCnt="0"/>
      <dgm:spPr/>
    </dgm:pt>
    <dgm:pt modelId="{62F6441A-4246-457C-8305-C1AA58A355AE}" type="pres">
      <dgm:prSet presAssocID="{E1D2B36D-D364-49BE-8CD7-CB96E1C25093}" presName="childText" presStyleLbl="conFgAcc1" presStyleIdx="1" presStyleCnt="4">
        <dgm:presLayoutVars>
          <dgm:bulletEnabled val="1"/>
        </dgm:presLayoutVars>
      </dgm:prSet>
      <dgm:spPr/>
    </dgm:pt>
    <dgm:pt modelId="{3C15F505-FB7E-4E27-A0DA-1B863CB743CF}" type="pres">
      <dgm:prSet presAssocID="{7B5FD675-A30D-45CF-B195-BE907029DFB4}" presName="spaceBetweenRectangles" presStyleCnt="0"/>
      <dgm:spPr/>
    </dgm:pt>
    <dgm:pt modelId="{FA72EDEA-E44A-4661-BF13-DB8A2DE02B60}" type="pres">
      <dgm:prSet presAssocID="{D23B3D9D-E367-41B0-A9FC-5AA0E1E2B7DF}" presName="parentLin" presStyleCnt="0"/>
      <dgm:spPr/>
    </dgm:pt>
    <dgm:pt modelId="{D11D13AA-8677-44C5-ABC4-57D107E60BED}" type="pres">
      <dgm:prSet presAssocID="{D23B3D9D-E367-41B0-A9FC-5AA0E1E2B7DF}" presName="parentLeftMargin" presStyleLbl="node1" presStyleIdx="1" presStyleCnt="4"/>
      <dgm:spPr/>
    </dgm:pt>
    <dgm:pt modelId="{CD38E45B-864D-461B-B543-1AD4DB9A2490}" type="pres">
      <dgm:prSet presAssocID="{D23B3D9D-E367-41B0-A9FC-5AA0E1E2B7DF}" presName="parentText" presStyleLbl="node1" presStyleIdx="2" presStyleCnt="4">
        <dgm:presLayoutVars>
          <dgm:chMax val="0"/>
          <dgm:bulletEnabled val="1"/>
        </dgm:presLayoutVars>
      </dgm:prSet>
      <dgm:spPr/>
    </dgm:pt>
    <dgm:pt modelId="{38ED10EE-1019-4F13-870C-421BA3E9D102}" type="pres">
      <dgm:prSet presAssocID="{D23B3D9D-E367-41B0-A9FC-5AA0E1E2B7DF}" presName="negativeSpace" presStyleCnt="0"/>
      <dgm:spPr/>
    </dgm:pt>
    <dgm:pt modelId="{9C5DB396-8E88-4387-A944-D38659F9B92D}" type="pres">
      <dgm:prSet presAssocID="{D23B3D9D-E367-41B0-A9FC-5AA0E1E2B7DF}" presName="childText" presStyleLbl="conFgAcc1" presStyleIdx="2" presStyleCnt="4">
        <dgm:presLayoutVars>
          <dgm:bulletEnabled val="1"/>
        </dgm:presLayoutVars>
      </dgm:prSet>
      <dgm:spPr/>
    </dgm:pt>
    <dgm:pt modelId="{DCE8AF23-D079-461B-A185-F27E677B42A5}" type="pres">
      <dgm:prSet presAssocID="{930A5BA2-F96D-4371-881C-D0342E10D18F}" presName="spaceBetweenRectangles" presStyleCnt="0"/>
      <dgm:spPr/>
    </dgm:pt>
    <dgm:pt modelId="{5FF7111C-9406-489D-AEE7-46B698C8729F}" type="pres">
      <dgm:prSet presAssocID="{167E28D8-BABA-4015-850C-865B27E63A72}" presName="parentLin" presStyleCnt="0"/>
      <dgm:spPr/>
    </dgm:pt>
    <dgm:pt modelId="{1145A69D-C04B-4402-91A4-0DEFBB30171A}" type="pres">
      <dgm:prSet presAssocID="{167E28D8-BABA-4015-850C-865B27E63A72}" presName="parentLeftMargin" presStyleLbl="node1" presStyleIdx="2" presStyleCnt="4"/>
      <dgm:spPr/>
    </dgm:pt>
    <dgm:pt modelId="{EB65324A-F006-4E7C-ADC0-32AB4DDF7AEE}" type="pres">
      <dgm:prSet presAssocID="{167E28D8-BABA-4015-850C-865B27E63A72}" presName="parentText" presStyleLbl="node1" presStyleIdx="3" presStyleCnt="4">
        <dgm:presLayoutVars>
          <dgm:chMax val="0"/>
          <dgm:bulletEnabled val="1"/>
        </dgm:presLayoutVars>
      </dgm:prSet>
      <dgm:spPr/>
    </dgm:pt>
    <dgm:pt modelId="{087A054B-FB36-4BFD-B35B-8662E7FCE550}" type="pres">
      <dgm:prSet presAssocID="{167E28D8-BABA-4015-850C-865B27E63A72}" presName="negativeSpace" presStyleCnt="0"/>
      <dgm:spPr/>
    </dgm:pt>
    <dgm:pt modelId="{DE8C4712-139C-4B26-B641-6FC1747DFE2E}" type="pres">
      <dgm:prSet presAssocID="{167E28D8-BABA-4015-850C-865B27E63A72}" presName="childText" presStyleLbl="conFgAcc1" presStyleIdx="3" presStyleCnt="4">
        <dgm:presLayoutVars>
          <dgm:bulletEnabled val="1"/>
        </dgm:presLayoutVars>
      </dgm:prSet>
      <dgm:spPr/>
    </dgm:pt>
  </dgm:ptLst>
  <dgm:cxnLst>
    <dgm:cxn modelId="{208BD103-E460-42F9-8DDE-A2276E59FCA0}" type="presOf" srcId="{545109BF-C6F2-4785-AD48-405EE2281D77}" destId="{9C5DB396-8E88-4387-A944-D38659F9B92D}" srcOrd="0" destOrd="0" presId="urn:microsoft.com/office/officeart/2005/8/layout/list1"/>
    <dgm:cxn modelId="{DA259116-4E80-4425-857D-38047BFCBA0D}" srcId="{167E28D8-BABA-4015-850C-865B27E63A72}" destId="{D4FECBEF-91DB-4C25-B2CE-E2F976AFBDFE}" srcOrd="1" destOrd="0" parTransId="{2D99E854-C09D-4C37-BD13-D49261AE8EF3}" sibTransId="{E3D3A379-2E20-4155-925C-FCAD13C6A910}"/>
    <dgm:cxn modelId="{0E6D601B-C916-4FCA-B92F-23F54AEE0830}" type="presOf" srcId="{167E28D8-BABA-4015-850C-865B27E63A72}" destId="{1145A69D-C04B-4402-91A4-0DEFBB30171A}" srcOrd="0" destOrd="0" presId="urn:microsoft.com/office/officeart/2005/8/layout/list1"/>
    <dgm:cxn modelId="{49115B33-127C-4DDA-BA27-3B13285730AB}" type="presOf" srcId="{850E4890-3712-4CD9-B745-B32E07D6F530}" destId="{E2869D22-BE44-4ACA-9962-2EE5EEC321FC}" srcOrd="0" destOrd="2" presId="urn:microsoft.com/office/officeart/2005/8/layout/list1"/>
    <dgm:cxn modelId="{6B1F433A-9BC3-403B-9CB4-73A203D7C518}" type="presOf" srcId="{D23B3D9D-E367-41B0-A9FC-5AA0E1E2B7DF}" destId="{D11D13AA-8677-44C5-ABC4-57D107E60BED}" srcOrd="0" destOrd="0" presId="urn:microsoft.com/office/officeart/2005/8/layout/list1"/>
    <dgm:cxn modelId="{4988A03B-06D8-4B09-8EFD-678D5E0F8B3A}" type="presOf" srcId="{B0DE91D8-AD14-4E92-86C1-EE6D3E7E5622}" destId="{62F6441A-4246-457C-8305-C1AA58A355AE}" srcOrd="0" destOrd="0" presId="urn:microsoft.com/office/officeart/2005/8/layout/list1"/>
    <dgm:cxn modelId="{E742A241-DB9E-4AC9-A4F7-9F99D344A631}" srcId="{48E325A8-0486-43D4-AC0C-4FF8A610D410}" destId="{AAFEA3A8-E302-4E31-BFF0-8990CB7355E2}" srcOrd="0" destOrd="0" parTransId="{9EF3EBB8-01B8-418C-97A1-1C4B762149BB}" sibTransId="{9F53902D-81CF-492B-85DA-FED20493CAF5}"/>
    <dgm:cxn modelId="{9DAC0A45-9B39-4985-9DE9-1A278D6F651C}" srcId="{48E325A8-0486-43D4-AC0C-4FF8A610D410}" destId="{850E4890-3712-4CD9-B745-B32E07D6F530}" srcOrd="2" destOrd="0" parTransId="{F4E6F139-57E5-494C-B15A-10205B54F0B2}" sibTransId="{36C7541C-5C06-4EA7-9D68-C60CDD83551F}"/>
    <dgm:cxn modelId="{CB4CC767-6A84-4406-B82B-CFEAF9921E61}" type="presOf" srcId="{D4FECBEF-91DB-4C25-B2CE-E2F976AFBDFE}" destId="{DE8C4712-139C-4B26-B641-6FC1747DFE2E}" srcOrd="0" destOrd="1" presId="urn:microsoft.com/office/officeart/2005/8/layout/list1"/>
    <dgm:cxn modelId="{E44ED669-D42D-4239-ACD1-294828C60021}" srcId="{B7AAB603-AA99-42AA-959F-D193B38E203E}" destId="{167E28D8-BABA-4015-850C-865B27E63A72}" srcOrd="3" destOrd="0" parTransId="{10C2172D-CC84-4A39-BC31-FCF664D62B92}" sibTransId="{B8EB2F00-85E5-4E53-9878-5797FF4AE6A1}"/>
    <dgm:cxn modelId="{E32B9A4C-9FD4-4E6A-8407-E50BE4B0D578}" srcId="{D23B3D9D-E367-41B0-A9FC-5AA0E1E2B7DF}" destId="{545109BF-C6F2-4785-AD48-405EE2281D77}" srcOrd="0" destOrd="0" parTransId="{B8EA7066-EFE0-43F1-AFBA-492D8BD5A1AD}" sibTransId="{EFB2E736-A911-429F-A04F-7C77B64BFCAA}"/>
    <dgm:cxn modelId="{D9BA316E-3C86-401B-B249-C980C217DB0F}" type="presOf" srcId="{F9EDA946-B2FC-44C5-A8F9-F4AE24CA1B19}" destId="{E2869D22-BE44-4ACA-9962-2EE5EEC321FC}" srcOrd="0" destOrd="1" presId="urn:microsoft.com/office/officeart/2005/8/layout/list1"/>
    <dgm:cxn modelId="{41FCBA4E-58FE-4CEA-A3B9-10B77A96D35B}" type="presOf" srcId="{C14C0AD0-C430-4CE1-9592-991A9C8C9818}" destId="{62F6441A-4246-457C-8305-C1AA58A355AE}" srcOrd="0" destOrd="2" presId="urn:microsoft.com/office/officeart/2005/8/layout/list1"/>
    <dgm:cxn modelId="{E5E9786F-827E-4347-B4C0-7F290D070545}" srcId="{E1D2B36D-D364-49BE-8CD7-CB96E1C25093}" destId="{C14C0AD0-C430-4CE1-9592-991A9C8C9818}" srcOrd="2" destOrd="0" parTransId="{7698F3E1-F536-4112-B55A-7EBA6CC3A1FF}" sibTransId="{AAF8B5F0-D33B-4B60-95D8-09E14ECDAF10}"/>
    <dgm:cxn modelId="{3B9BCD53-9AA5-40A0-8992-069CFD4D76DE}" srcId="{B7AAB603-AA99-42AA-959F-D193B38E203E}" destId="{D23B3D9D-E367-41B0-A9FC-5AA0E1E2B7DF}" srcOrd="2" destOrd="0" parTransId="{E3C16188-22A6-4F82-8C62-833BC37A8D47}" sibTransId="{930A5BA2-F96D-4371-881C-D0342E10D18F}"/>
    <dgm:cxn modelId="{E2AF187B-FDCA-451C-85CA-809D01DF933D}" type="presOf" srcId="{AAFEA3A8-E302-4E31-BFF0-8990CB7355E2}" destId="{E2869D22-BE44-4ACA-9962-2EE5EEC321FC}" srcOrd="0" destOrd="0" presId="urn:microsoft.com/office/officeart/2005/8/layout/list1"/>
    <dgm:cxn modelId="{C623BB7E-108F-4F2E-84DE-5665D20769A3}" type="presOf" srcId="{E1D2B36D-D364-49BE-8CD7-CB96E1C25093}" destId="{90496F6E-FFEF-41B6-971E-10911A847FA6}" srcOrd="1" destOrd="0" presId="urn:microsoft.com/office/officeart/2005/8/layout/list1"/>
    <dgm:cxn modelId="{B2A4C78E-7DE9-41DF-B184-700564D42A0C}" type="presOf" srcId="{8B27F9AD-C3F2-4A8D-B4DD-D3C11D61A3C6}" destId="{62F6441A-4246-457C-8305-C1AA58A355AE}" srcOrd="0" destOrd="1" presId="urn:microsoft.com/office/officeart/2005/8/layout/list1"/>
    <dgm:cxn modelId="{01961C8F-08BD-4D71-AF0F-021D6EFC76CF}" type="presOf" srcId="{D23B3D9D-E367-41B0-A9FC-5AA0E1E2B7DF}" destId="{CD38E45B-864D-461B-B543-1AD4DB9A2490}" srcOrd="1" destOrd="0" presId="urn:microsoft.com/office/officeart/2005/8/layout/list1"/>
    <dgm:cxn modelId="{17AD0797-077E-477D-BBEC-C0C072105378}" type="presOf" srcId="{48E325A8-0486-43D4-AC0C-4FF8A610D410}" destId="{5DDDA59F-00A0-407E-B0B9-1D6783CA7B74}" srcOrd="0" destOrd="0" presId="urn:microsoft.com/office/officeart/2005/8/layout/list1"/>
    <dgm:cxn modelId="{3AEB9EAD-BB43-428C-998B-6FF7EF7BFA5E}" type="presOf" srcId="{9C13684A-329A-4AFA-A456-997B5F41C0C6}" destId="{DE8C4712-139C-4B26-B641-6FC1747DFE2E}" srcOrd="0" destOrd="0" presId="urn:microsoft.com/office/officeart/2005/8/layout/list1"/>
    <dgm:cxn modelId="{93974CAF-7146-49E7-9888-D5E04A40FFC2}" srcId="{E1D2B36D-D364-49BE-8CD7-CB96E1C25093}" destId="{8B27F9AD-C3F2-4A8D-B4DD-D3C11D61A3C6}" srcOrd="1" destOrd="0" parTransId="{CDA8EF96-9F56-4C83-ADEF-8A9A91C2B560}" sibTransId="{748BBE36-D876-4657-B440-2F071B6B09EA}"/>
    <dgm:cxn modelId="{CCBD65B0-34FC-40DF-A60D-FDD621E75DE9}" srcId="{B7AAB603-AA99-42AA-959F-D193B38E203E}" destId="{48E325A8-0486-43D4-AC0C-4FF8A610D410}" srcOrd="0" destOrd="0" parTransId="{A3EB82BC-4E3B-4286-B5F1-3EE5124FB0D6}" sibTransId="{A90782E4-6EFC-4F4E-BF15-44E1C915E1FD}"/>
    <dgm:cxn modelId="{88BF20B3-1F33-40E2-960E-8C7A1BCB5636}" type="presOf" srcId="{48E325A8-0486-43D4-AC0C-4FF8A610D410}" destId="{5614FB26-9ECF-4C41-B8B9-C55D849A1003}" srcOrd="1" destOrd="0" presId="urn:microsoft.com/office/officeart/2005/8/layout/list1"/>
    <dgm:cxn modelId="{8392D5C7-889F-44CE-9505-F46D03DB7B4A}" type="presOf" srcId="{167E28D8-BABA-4015-850C-865B27E63A72}" destId="{EB65324A-F006-4E7C-ADC0-32AB4DDF7AEE}" srcOrd="1" destOrd="0" presId="urn:microsoft.com/office/officeart/2005/8/layout/list1"/>
    <dgm:cxn modelId="{3D87B4CE-549A-495E-8FE1-15277EA79115}" type="presOf" srcId="{E1D2B36D-D364-49BE-8CD7-CB96E1C25093}" destId="{E714DED5-6625-4262-80D1-C9537DC72167}" srcOrd="0" destOrd="0" presId="urn:microsoft.com/office/officeart/2005/8/layout/list1"/>
    <dgm:cxn modelId="{2E0474DC-FB46-45A2-8728-334197709AE9}" type="presOf" srcId="{B7AAB603-AA99-42AA-959F-D193B38E203E}" destId="{A5934D7A-0E46-4D52-8092-E6E393FDF652}" srcOrd="0" destOrd="0" presId="urn:microsoft.com/office/officeart/2005/8/layout/list1"/>
    <dgm:cxn modelId="{9C23A2DE-508B-4E46-9139-FEB25BCBDD6A}" srcId="{48E325A8-0486-43D4-AC0C-4FF8A610D410}" destId="{F9EDA946-B2FC-44C5-A8F9-F4AE24CA1B19}" srcOrd="1" destOrd="0" parTransId="{4553D47E-E42A-4DA2-9DC1-C9A9EE18D493}" sibTransId="{EC745E59-120A-4F74-A94D-C687A49E7B80}"/>
    <dgm:cxn modelId="{382093DF-5F9D-4663-8BA2-D130F169F50B}" srcId="{167E28D8-BABA-4015-850C-865B27E63A72}" destId="{9C13684A-329A-4AFA-A456-997B5F41C0C6}" srcOrd="0" destOrd="0" parTransId="{D5409A00-5998-41B0-9A4D-0E25095F063B}" sibTransId="{4E2B59C3-19BF-4E06-B22F-EA0FFD02BF8C}"/>
    <dgm:cxn modelId="{0504CCE8-6759-47F1-8530-9BA85A6408AC}" type="presOf" srcId="{3F02344D-92E3-4E31-AA54-B9ABA695ABD5}" destId="{9C5DB396-8E88-4387-A944-D38659F9B92D}" srcOrd="0" destOrd="1" presId="urn:microsoft.com/office/officeart/2005/8/layout/list1"/>
    <dgm:cxn modelId="{3EAD71EB-D155-4478-A9A7-5140D0F0AFFF}" srcId="{E1D2B36D-D364-49BE-8CD7-CB96E1C25093}" destId="{B0DE91D8-AD14-4E92-86C1-EE6D3E7E5622}" srcOrd="0" destOrd="0" parTransId="{C13B8BCD-7124-4311-B2C5-D873745609C8}" sibTransId="{1FF8CEA5-0225-4D2E-AD57-5A9F7721969B}"/>
    <dgm:cxn modelId="{7E7899EE-6A56-4F63-86AD-E3A4F899CE6E}" srcId="{D23B3D9D-E367-41B0-A9FC-5AA0E1E2B7DF}" destId="{3F02344D-92E3-4E31-AA54-B9ABA695ABD5}" srcOrd="1" destOrd="0" parTransId="{B77D28DB-55AC-42E1-960C-09E6D9F81678}" sibTransId="{BD2EECD6-4432-429E-8BC0-FEBBD8BE1DB1}"/>
    <dgm:cxn modelId="{568B2AF7-B5A4-4D3C-9D70-63C896DB57F9}" srcId="{B7AAB603-AA99-42AA-959F-D193B38E203E}" destId="{E1D2B36D-D364-49BE-8CD7-CB96E1C25093}" srcOrd="1" destOrd="0" parTransId="{B7D48AA8-0354-4E4A-A60F-664BDD1A89C8}" sibTransId="{7B5FD675-A30D-45CF-B195-BE907029DFB4}"/>
    <dgm:cxn modelId="{DD193E3E-AFE5-49A6-AE32-156BC6FB6686}" type="presParOf" srcId="{A5934D7A-0E46-4D52-8092-E6E393FDF652}" destId="{FFBBB540-1DA7-4322-98B7-98F32C68AE2E}" srcOrd="0" destOrd="0" presId="urn:microsoft.com/office/officeart/2005/8/layout/list1"/>
    <dgm:cxn modelId="{71BE6A1A-37AD-4C45-AE1C-019B923BB4A7}" type="presParOf" srcId="{FFBBB540-1DA7-4322-98B7-98F32C68AE2E}" destId="{5DDDA59F-00A0-407E-B0B9-1D6783CA7B74}" srcOrd="0" destOrd="0" presId="urn:microsoft.com/office/officeart/2005/8/layout/list1"/>
    <dgm:cxn modelId="{31207EE2-BE14-475B-A49B-9AB8134924C9}" type="presParOf" srcId="{FFBBB540-1DA7-4322-98B7-98F32C68AE2E}" destId="{5614FB26-9ECF-4C41-B8B9-C55D849A1003}" srcOrd="1" destOrd="0" presId="urn:microsoft.com/office/officeart/2005/8/layout/list1"/>
    <dgm:cxn modelId="{C20558D4-9AC3-4E0A-94F1-8B237396723B}" type="presParOf" srcId="{A5934D7A-0E46-4D52-8092-E6E393FDF652}" destId="{173F38C0-73DE-4DD8-BED8-B59DD55FCC2B}" srcOrd="1" destOrd="0" presId="urn:microsoft.com/office/officeart/2005/8/layout/list1"/>
    <dgm:cxn modelId="{A872AB2A-A538-4B34-9BF7-46692A27B277}" type="presParOf" srcId="{A5934D7A-0E46-4D52-8092-E6E393FDF652}" destId="{E2869D22-BE44-4ACA-9962-2EE5EEC321FC}" srcOrd="2" destOrd="0" presId="urn:microsoft.com/office/officeart/2005/8/layout/list1"/>
    <dgm:cxn modelId="{6E853117-2C2E-40F5-967C-3477D5467B48}" type="presParOf" srcId="{A5934D7A-0E46-4D52-8092-E6E393FDF652}" destId="{3C3E7358-D743-4CE9-B290-606950F9E476}" srcOrd="3" destOrd="0" presId="urn:microsoft.com/office/officeart/2005/8/layout/list1"/>
    <dgm:cxn modelId="{BF48E611-A069-4A92-88AF-A8244635CFD0}" type="presParOf" srcId="{A5934D7A-0E46-4D52-8092-E6E393FDF652}" destId="{9A8D9FF2-81FD-4C6D-BD90-24024A69C870}" srcOrd="4" destOrd="0" presId="urn:microsoft.com/office/officeart/2005/8/layout/list1"/>
    <dgm:cxn modelId="{C4F90849-B81F-49CA-98C8-F8AAFD10DD21}" type="presParOf" srcId="{9A8D9FF2-81FD-4C6D-BD90-24024A69C870}" destId="{E714DED5-6625-4262-80D1-C9537DC72167}" srcOrd="0" destOrd="0" presId="urn:microsoft.com/office/officeart/2005/8/layout/list1"/>
    <dgm:cxn modelId="{222FEDE9-436F-4080-A820-765B00AF4B75}" type="presParOf" srcId="{9A8D9FF2-81FD-4C6D-BD90-24024A69C870}" destId="{90496F6E-FFEF-41B6-971E-10911A847FA6}" srcOrd="1" destOrd="0" presId="urn:microsoft.com/office/officeart/2005/8/layout/list1"/>
    <dgm:cxn modelId="{25ACD071-5444-46CD-94AD-0CA3C721D772}" type="presParOf" srcId="{A5934D7A-0E46-4D52-8092-E6E393FDF652}" destId="{AFE75A3D-EC4D-454F-B116-8CF284FBE1E1}" srcOrd="5" destOrd="0" presId="urn:microsoft.com/office/officeart/2005/8/layout/list1"/>
    <dgm:cxn modelId="{10F0632C-2F5B-47E9-ADE0-15C86D6DA412}" type="presParOf" srcId="{A5934D7A-0E46-4D52-8092-E6E393FDF652}" destId="{62F6441A-4246-457C-8305-C1AA58A355AE}" srcOrd="6" destOrd="0" presId="urn:microsoft.com/office/officeart/2005/8/layout/list1"/>
    <dgm:cxn modelId="{A8CD3B07-72F9-4A24-8CAE-20E0F800A098}" type="presParOf" srcId="{A5934D7A-0E46-4D52-8092-E6E393FDF652}" destId="{3C15F505-FB7E-4E27-A0DA-1B863CB743CF}" srcOrd="7" destOrd="0" presId="urn:microsoft.com/office/officeart/2005/8/layout/list1"/>
    <dgm:cxn modelId="{32886051-FBA6-4B6F-96D5-18E299031F74}" type="presParOf" srcId="{A5934D7A-0E46-4D52-8092-E6E393FDF652}" destId="{FA72EDEA-E44A-4661-BF13-DB8A2DE02B60}" srcOrd="8" destOrd="0" presId="urn:microsoft.com/office/officeart/2005/8/layout/list1"/>
    <dgm:cxn modelId="{596EB3AE-D269-4E31-867A-93E6601018EE}" type="presParOf" srcId="{FA72EDEA-E44A-4661-BF13-DB8A2DE02B60}" destId="{D11D13AA-8677-44C5-ABC4-57D107E60BED}" srcOrd="0" destOrd="0" presId="urn:microsoft.com/office/officeart/2005/8/layout/list1"/>
    <dgm:cxn modelId="{9B8627CE-68D0-4CDE-8315-C6EF4B6B5DDA}" type="presParOf" srcId="{FA72EDEA-E44A-4661-BF13-DB8A2DE02B60}" destId="{CD38E45B-864D-461B-B543-1AD4DB9A2490}" srcOrd="1" destOrd="0" presId="urn:microsoft.com/office/officeart/2005/8/layout/list1"/>
    <dgm:cxn modelId="{5026BE86-58F0-41C1-898C-E3F9D4F7F6F2}" type="presParOf" srcId="{A5934D7A-0E46-4D52-8092-E6E393FDF652}" destId="{38ED10EE-1019-4F13-870C-421BA3E9D102}" srcOrd="9" destOrd="0" presId="urn:microsoft.com/office/officeart/2005/8/layout/list1"/>
    <dgm:cxn modelId="{8BA3EC39-C90A-4A42-A63F-890D6D4C3EFE}" type="presParOf" srcId="{A5934D7A-0E46-4D52-8092-E6E393FDF652}" destId="{9C5DB396-8E88-4387-A944-D38659F9B92D}" srcOrd="10" destOrd="0" presId="urn:microsoft.com/office/officeart/2005/8/layout/list1"/>
    <dgm:cxn modelId="{09323047-7362-4F2D-A4CF-AE5BC74A7445}" type="presParOf" srcId="{A5934D7A-0E46-4D52-8092-E6E393FDF652}" destId="{DCE8AF23-D079-461B-A185-F27E677B42A5}" srcOrd="11" destOrd="0" presId="urn:microsoft.com/office/officeart/2005/8/layout/list1"/>
    <dgm:cxn modelId="{85281914-6E76-4CBA-82F6-885B52002EEC}" type="presParOf" srcId="{A5934D7A-0E46-4D52-8092-E6E393FDF652}" destId="{5FF7111C-9406-489D-AEE7-46B698C8729F}" srcOrd="12" destOrd="0" presId="urn:microsoft.com/office/officeart/2005/8/layout/list1"/>
    <dgm:cxn modelId="{2BBB69B8-A577-4FAA-A6BC-492AF5035CC2}" type="presParOf" srcId="{5FF7111C-9406-489D-AEE7-46B698C8729F}" destId="{1145A69D-C04B-4402-91A4-0DEFBB30171A}" srcOrd="0" destOrd="0" presId="urn:microsoft.com/office/officeart/2005/8/layout/list1"/>
    <dgm:cxn modelId="{6DFFA056-998B-4477-8DA5-55B396317F31}" type="presParOf" srcId="{5FF7111C-9406-489D-AEE7-46B698C8729F}" destId="{EB65324A-F006-4E7C-ADC0-32AB4DDF7AEE}" srcOrd="1" destOrd="0" presId="urn:microsoft.com/office/officeart/2005/8/layout/list1"/>
    <dgm:cxn modelId="{E7C22380-BF2B-40F5-AF79-8CA50E7FE222}" type="presParOf" srcId="{A5934D7A-0E46-4D52-8092-E6E393FDF652}" destId="{087A054B-FB36-4BFD-B35B-8662E7FCE550}" srcOrd="13" destOrd="0" presId="urn:microsoft.com/office/officeart/2005/8/layout/list1"/>
    <dgm:cxn modelId="{DAAFF017-19F4-484D-9339-04D2461727B7}" type="presParOf" srcId="{A5934D7A-0E46-4D52-8092-E6E393FDF652}" destId="{DE8C4712-139C-4B26-B641-6FC1747DFE2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AAB603-AA99-42AA-959F-D193B38E203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8E325A8-0486-43D4-AC0C-4FF8A610D410}">
      <dgm:prSet custT="1"/>
      <dgm:spPr/>
      <dgm:t>
        <a:bodyPr/>
        <a:lstStyle/>
        <a:p>
          <a:pPr>
            <a:buClrTx/>
            <a:buSzTx/>
            <a:buFont typeface="Wingdings" panose="05000000000000000000" pitchFamily="2" charset="2"/>
            <a:buChar char="Ø"/>
          </a:pPr>
          <a:r>
            <a:rPr lang="en-US" sz="2100" b="1"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Solutions</a:t>
          </a:r>
          <a:endParaRPr lang="en-US" sz="2100" dirty="0">
            <a:solidFill>
              <a:schemeClr val="bg1"/>
            </a:solidFill>
          </a:endParaRPr>
        </a:p>
      </dgm:t>
    </dgm:pt>
    <dgm:pt modelId="{A3EB82BC-4E3B-4286-B5F1-3EE5124FB0D6}" type="parTrans" cxnId="{CCBD65B0-34FC-40DF-A60D-FDD621E75DE9}">
      <dgm:prSet/>
      <dgm:spPr/>
      <dgm:t>
        <a:bodyPr/>
        <a:lstStyle/>
        <a:p>
          <a:endParaRPr lang="en-US"/>
        </a:p>
      </dgm:t>
    </dgm:pt>
    <dgm:pt modelId="{A90782E4-6EFC-4F4E-BF15-44E1C915E1FD}" type="sibTrans" cxnId="{CCBD65B0-34FC-40DF-A60D-FDD621E75DE9}">
      <dgm:prSet/>
      <dgm:spPr/>
      <dgm:t>
        <a:bodyPr/>
        <a:lstStyle/>
        <a:p>
          <a:endParaRPr lang="en-US"/>
        </a:p>
      </dgm:t>
    </dgm:pt>
    <dgm:pt modelId="{E1D2B36D-D364-49BE-8CD7-CB96E1C25093}">
      <dgm:prSet custT="1"/>
      <dgm:spPr/>
      <dgm:t>
        <a:bodyPr/>
        <a:lstStyle/>
        <a:p>
          <a:pPr>
            <a:buClrTx/>
            <a:buSzTx/>
            <a:buFont typeface="Wingdings" panose="05000000000000000000" pitchFamily="2" charset="2"/>
            <a:buChar char="Ø"/>
          </a:pPr>
          <a:r>
            <a:rPr lang="en-US" sz="2100" b="1" dirty="0">
              <a:effectLst/>
              <a:latin typeface="Times New Roman" panose="02020603050405020304" pitchFamily="18" charset="0"/>
              <a:ea typeface="Arial" panose="020B0604020202020204" pitchFamily="34" charset="0"/>
              <a:cs typeface="Times New Roman" panose="02020603050405020304" pitchFamily="18" charset="0"/>
            </a:rPr>
            <a:t>Relevant Courses</a:t>
          </a:r>
          <a:r>
            <a:rPr lang="en-US" sz="21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2100" dirty="0"/>
        </a:p>
      </dgm:t>
    </dgm:pt>
    <dgm:pt modelId="{B7D48AA8-0354-4E4A-A60F-664BDD1A89C8}" type="parTrans" cxnId="{568B2AF7-B5A4-4D3C-9D70-63C896DB57F9}">
      <dgm:prSet/>
      <dgm:spPr/>
      <dgm:t>
        <a:bodyPr/>
        <a:lstStyle/>
        <a:p>
          <a:endParaRPr lang="en-US"/>
        </a:p>
      </dgm:t>
    </dgm:pt>
    <dgm:pt modelId="{7B5FD675-A30D-45CF-B195-BE907029DFB4}" type="sibTrans" cxnId="{568B2AF7-B5A4-4D3C-9D70-63C896DB57F9}">
      <dgm:prSet/>
      <dgm:spPr/>
      <dgm:t>
        <a:bodyPr/>
        <a:lstStyle/>
        <a:p>
          <a:endParaRPr lang="en-US"/>
        </a:p>
      </dgm:t>
    </dgm:pt>
    <dgm:pt modelId="{5DB4AF9D-3AAC-4CBD-AC18-364B3228B49B}">
      <dgm:prSet custT="1"/>
      <dgm:spPr/>
      <dgm:t>
        <a:bodyPr/>
        <a:lstStyle/>
        <a:p>
          <a:pPr>
            <a:buFont typeface="Arial" panose="020B0604020202020204" pitchFamily="34" charset="0"/>
            <a:buChar char="•"/>
          </a:pPr>
          <a:r>
            <a:rPr lang="en-US" sz="2100" dirty="0">
              <a:effectLst/>
              <a:latin typeface="Times New Roman" panose="02020603050405020304" pitchFamily="18" charset="0"/>
              <a:ea typeface="Arial" panose="020B0604020202020204" pitchFamily="34" charset="0"/>
              <a:cs typeface="Times New Roman" panose="02020603050405020304" pitchFamily="18" charset="0"/>
            </a:rPr>
            <a:t>Prioritized intuitive UI (e.g., dropdowns, graphs) for ease of use.</a:t>
          </a:r>
          <a:endParaRPr lang="en-US" sz="2100" dirty="0"/>
        </a:p>
      </dgm:t>
    </dgm:pt>
    <dgm:pt modelId="{2E712808-AD2E-4964-8600-A5060BD9788C}" type="parTrans" cxnId="{BC2DEC76-3BE2-4CC1-A34E-AA1A134924A9}">
      <dgm:prSet/>
      <dgm:spPr/>
      <dgm:t>
        <a:bodyPr/>
        <a:lstStyle/>
        <a:p>
          <a:endParaRPr lang="en-US"/>
        </a:p>
      </dgm:t>
    </dgm:pt>
    <dgm:pt modelId="{6F4E9B43-ADE2-43FB-9B92-98CEDCBD2F1D}" type="sibTrans" cxnId="{BC2DEC76-3BE2-4CC1-A34E-AA1A134924A9}">
      <dgm:prSet/>
      <dgm:spPr/>
      <dgm:t>
        <a:bodyPr/>
        <a:lstStyle/>
        <a:p>
          <a:endParaRPr lang="en-US"/>
        </a:p>
      </dgm:t>
    </dgm:pt>
    <dgm:pt modelId="{A12DFE59-C157-41AA-A461-3E58FB0DF111}">
      <dgm:prSet custT="1"/>
      <dgm:spPr/>
      <dgm:t>
        <a:bodyPr/>
        <a:lstStyle/>
        <a:p>
          <a:r>
            <a:rPr lang="en-US" sz="2100" dirty="0">
              <a:effectLst/>
              <a:latin typeface="Times New Roman" panose="02020603050405020304" pitchFamily="18" charset="0"/>
              <a:ea typeface="Arial" panose="020B0604020202020204" pitchFamily="34" charset="0"/>
              <a:cs typeface="Times New Roman" panose="02020603050405020304" pitchFamily="18" charset="0"/>
            </a:rPr>
            <a:t>Supplemented API data with AI-generated insights.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dgm:t>
    </dgm:pt>
    <dgm:pt modelId="{AAE04FD7-512D-462F-BBEF-859E23808277}" type="parTrans" cxnId="{3556C8A0-27D6-4F44-8F0D-D25B36C79855}">
      <dgm:prSet/>
      <dgm:spPr/>
      <dgm:t>
        <a:bodyPr/>
        <a:lstStyle/>
        <a:p>
          <a:endParaRPr lang="en-US"/>
        </a:p>
      </dgm:t>
    </dgm:pt>
    <dgm:pt modelId="{7C6C8268-F1BC-4EB5-A346-699B002007DB}" type="sibTrans" cxnId="{3556C8A0-27D6-4F44-8F0D-D25B36C79855}">
      <dgm:prSet/>
      <dgm:spPr/>
      <dgm:t>
        <a:bodyPr/>
        <a:lstStyle/>
        <a:p>
          <a:endParaRPr lang="en-US"/>
        </a:p>
      </dgm:t>
    </dgm:pt>
    <dgm:pt modelId="{A1A564E2-8210-4113-BFC9-42D471A4D03F}">
      <dgm:prSet custT="1"/>
      <dgm:spPr/>
      <dgm:t>
        <a:bodyPr/>
        <a:lstStyle/>
        <a:p>
          <a:pPr>
            <a:buFont typeface="Arial" panose="020B0604020202020204" pitchFamily="34" charset="0"/>
            <a:buChar char="•"/>
          </a:pPr>
          <a:r>
            <a:rPr lang="en-US" sz="2100" b="1">
              <a:latin typeface="Times New Roman" panose="02020603050405020304" pitchFamily="18" charset="0"/>
              <a:ea typeface="Arial" panose="020B0604020202020204" pitchFamily="34" charset="0"/>
              <a:cs typeface="Times New Roman" panose="02020603050405020304" pitchFamily="18" charset="0"/>
            </a:rPr>
            <a:t>Ethical Evidence-based Decision Making</a:t>
          </a:r>
          <a:r>
            <a:rPr lang="en-US" sz="2100">
              <a:effectLst/>
              <a:latin typeface="Times New Roman" panose="02020603050405020304" pitchFamily="18" charset="0"/>
              <a:ea typeface="Arial" panose="020B0604020202020204" pitchFamily="34" charset="0"/>
              <a:cs typeface="Times New Roman" panose="02020603050405020304" pitchFamily="18" charset="0"/>
            </a:rPr>
            <a:t>: Shaped feature prioritization for decision-making.</a:t>
          </a:r>
          <a:endParaRPr lang="en-US" sz="2100" dirty="0"/>
        </a:p>
      </dgm:t>
    </dgm:pt>
    <dgm:pt modelId="{C89DC198-95A8-4C2F-9820-9C7C8C8E9259}" type="parTrans" cxnId="{A05B544C-ADFC-4F85-AF84-F3874B94FC4F}">
      <dgm:prSet/>
      <dgm:spPr/>
      <dgm:t>
        <a:bodyPr/>
        <a:lstStyle/>
        <a:p>
          <a:endParaRPr lang="en-US"/>
        </a:p>
      </dgm:t>
    </dgm:pt>
    <dgm:pt modelId="{4AB80957-B007-4B0B-BCC3-C430A20CD617}" type="sibTrans" cxnId="{A05B544C-ADFC-4F85-AF84-F3874B94FC4F}">
      <dgm:prSet/>
      <dgm:spPr/>
      <dgm:t>
        <a:bodyPr/>
        <a:lstStyle/>
        <a:p>
          <a:endParaRPr lang="en-US"/>
        </a:p>
      </dgm:t>
    </dgm:pt>
    <dgm:pt modelId="{6D02E214-FF6C-44D0-A736-04CF18E71AA3}">
      <dgm:prSet custT="1"/>
      <dgm:spPr/>
      <dgm:t>
        <a:bodyPr/>
        <a:lstStyle/>
        <a:p>
          <a:pPr>
            <a:buClrTx/>
            <a:buSzTx/>
            <a:buFont typeface="Wingdings" panose="05000000000000000000" pitchFamily="2" charset="2"/>
            <a:buChar char="Ø"/>
          </a:pPr>
          <a:r>
            <a:rPr lang="en-US" sz="2100" b="1" dirty="0">
              <a:effectLst/>
              <a:latin typeface="Times New Roman" panose="02020603050405020304" pitchFamily="18" charset="0"/>
              <a:ea typeface="Arial" panose="020B0604020202020204" pitchFamily="34" charset="0"/>
              <a:cs typeface="Times New Roman" panose="02020603050405020304" pitchFamily="18" charset="0"/>
            </a:rPr>
            <a:t>Machine Learning Fundamentals</a:t>
          </a:r>
          <a:r>
            <a:rPr lang="en-US" sz="2100" dirty="0">
              <a:effectLst/>
              <a:latin typeface="Times New Roman" panose="02020603050405020304" pitchFamily="18" charset="0"/>
              <a:ea typeface="Arial" panose="020B0604020202020204" pitchFamily="34" charset="0"/>
              <a:cs typeface="Times New Roman" panose="02020603050405020304" pitchFamily="18" charset="0"/>
            </a:rPr>
            <a:t>: Enabled integration of Gemini Flash 2.0 for AI insights.</a:t>
          </a:r>
          <a:endParaRPr kumimoji="0" lang="en-US" sz="2100" b="0" i="0" u="none" strike="noStrike" cap="none" spc="0" normalizeH="0" baseline="0" noProof="0" dirty="0">
            <a:ln>
              <a:noFill/>
            </a:ln>
            <a:solidFill>
              <a:prstClr val="black"/>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dgm:t>
    </dgm:pt>
    <dgm:pt modelId="{1F53FCE0-F6A4-48E7-B089-0BB88FAB7711}" type="parTrans" cxnId="{C3BF46BD-F85E-4971-A21B-6945514B09D3}">
      <dgm:prSet/>
      <dgm:spPr/>
      <dgm:t>
        <a:bodyPr/>
        <a:lstStyle/>
        <a:p>
          <a:endParaRPr lang="en-US"/>
        </a:p>
      </dgm:t>
    </dgm:pt>
    <dgm:pt modelId="{C783E692-E6F9-4549-8BB0-388BCC166E7D}" type="sibTrans" cxnId="{C3BF46BD-F85E-4971-A21B-6945514B09D3}">
      <dgm:prSet/>
      <dgm:spPr/>
      <dgm:t>
        <a:bodyPr/>
        <a:lstStyle/>
        <a:p>
          <a:endParaRPr lang="en-US"/>
        </a:p>
      </dgm:t>
    </dgm:pt>
    <dgm:pt modelId="{A5934D7A-0E46-4D52-8092-E6E393FDF652}" type="pres">
      <dgm:prSet presAssocID="{B7AAB603-AA99-42AA-959F-D193B38E203E}" presName="linear" presStyleCnt="0">
        <dgm:presLayoutVars>
          <dgm:dir/>
          <dgm:animLvl val="lvl"/>
          <dgm:resizeHandles val="exact"/>
        </dgm:presLayoutVars>
      </dgm:prSet>
      <dgm:spPr/>
    </dgm:pt>
    <dgm:pt modelId="{FFBBB540-1DA7-4322-98B7-98F32C68AE2E}" type="pres">
      <dgm:prSet presAssocID="{48E325A8-0486-43D4-AC0C-4FF8A610D410}" presName="parentLin" presStyleCnt="0"/>
      <dgm:spPr/>
    </dgm:pt>
    <dgm:pt modelId="{5DDDA59F-00A0-407E-B0B9-1D6783CA7B74}" type="pres">
      <dgm:prSet presAssocID="{48E325A8-0486-43D4-AC0C-4FF8A610D410}" presName="parentLeftMargin" presStyleLbl="node1" presStyleIdx="0" presStyleCnt="2"/>
      <dgm:spPr/>
    </dgm:pt>
    <dgm:pt modelId="{5614FB26-9ECF-4C41-B8B9-C55D849A1003}" type="pres">
      <dgm:prSet presAssocID="{48E325A8-0486-43D4-AC0C-4FF8A610D410}" presName="parentText" presStyleLbl="node1" presStyleIdx="0" presStyleCnt="2">
        <dgm:presLayoutVars>
          <dgm:chMax val="0"/>
          <dgm:bulletEnabled val="1"/>
        </dgm:presLayoutVars>
      </dgm:prSet>
      <dgm:spPr/>
    </dgm:pt>
    <dgm:pt modelId="{173F38C0-73DE-4DD8-BED8-B59DD55FCC2B}" type="pres">
      <dgm:prSet presAssocID="{48E325A8-0486-43D4-AC0C-4FF8A610D410}" presName="negativeSpace" presStyleCnt="0"/>
      <dgm:spPr/>
    </dgm:pt>
    <dgm:pt modelId="{E2869D22-BE44-4ACA-9962-2EE5EEC321FC}" type="pres">
      <dgm:prSet presAssocID="{48E325A8-0486-43D4-AC0C-4FF8A610D410}" presName="childText" presStyleLbl="conFgAcc1" presStyleIdx="0" presStyleCnt="2">
        <dgm:presLayoutVars>
          <dgm:bulletEnabled val="1"/>
        </dgm:presLayoutVars>
      </dgm:prSet>
      <dgm:spPr/>
    </dgm:pt>
    <dgm:pt modelId="{3C3E7358-D743-4CE9-B290-606950F9E476}" type="pres">
      <dgm:prSet presAssocID="{A90782E4-6EFC-4F4E-BF15-44E1C915E1FD}" presName="spaceBetweenRectangles" presStyleCnt="0"/>
      <dgm:spPr/>
    </dgm:pt>
    <dgm:pt modelId="{9A8D9FF2-81FD-4C6D-BD90-24024A69C870}" type="pres">
      <dgm:prSet presAssocID="{E1D2B36D-D364-49BE-8CD7-CB96E1C25093}" presName="parentLin" presStyleCnt="0"/>
      <dgm:spPr/>
    </dgm:pt>
    <dgm:pt modelId="{E714DED5-6625-4262-80D1-C9537DC72167}" type="pres">
      <dgm:prSet presAssocID="{E1D2B36D-D364-49BE-8CD7-CB96E1C25093}" presName="parentLeftMargin" presStyleLbl="node1" presStyleIdx="0" presStyleCnt="2"/>
      <dgm:spPr/>
    </dgm:pt>
    <dgm:pt modelId="{90496F6E-FFEF-41B6-971E-10911A847FA6}" type="pres">
      <dgm:prSet presAssocID="{E1D2B36D-D364-49BE-8CD7-CB96E1C25093}" presName="parentText" presStyleLbl="node1" presStyleIdx="1" presStyleCnt="2">
        <dgm:presLayoutVars>
          <dgm:chMax val="0"/>
          <dgm:bulletEnabled val="1"/>
        </dgm:presLayoutVars>
      </dgm:prSet>
      <dgm:spPr/>
    </dgm:pt>
    <dgm:pt modelId="{AFE75A3D-EC4D-454F-B116-8CF284FBE1E1}" type="pres">
      <dgm:prSet presAssocID="{E1D2B36D-D364-49BE-8CD7-CB96E1C25093}" presName="negativeSpace" presStyleCnt="0"/>
      <dgm:spPr/>
    </dgm:pt>
    <dgm:pt modelId="{62F6441A-4246-457C-8305-C1AA58A355AE}" type="pres">
      <dgm:prSet presAssocID="{E1D2B36D-D364-49BE-8CD7-CB96E1C25093}" presName="childText" presStyleLbl="conFgAcc1" presStyleIdx="1" presStyleCnt="2">
        <dgm:presLayoutVars>
          <dgm:bulletEnabled val="1"/>
        </dgm:presLayoutVars>
      </dgm:prSet>
      <dgm:spPr/>
    </dgm:pt>
  </dgm:ptLst>
  <dgm:cxnLst>
    <dgm:cxn modelId="{0138481B-AE36-4583-85E5-845A7D139C01}" type="presOf" srcId="{A1A564E2-8210-4113-BFC9-42D471A4D03F}" destId="{62F6441A-4246-457C-8305-C1AA58A355AE}" srcOrd="0" destOrd="0" presId="urn:microsoft.com/office/officeart/2005/8/layout/list1"/>
    <dgm:cxn modelId="{A05B544C-ADFC-4F85-AF84-F3874B94FC4F}" srcId="{E1D2B36D-D364-49BE-8CD7-CB96E1C25093}" destId="{A1A564E2-8210-4113-BFC9-42D471A4D03F}" srcOrd="0" destOrd="0" parTransId="{C89DC198-95A8-4C2F-9820-9C7C8C8E9259}" sibTransId="{4AB80957-B007-4B0B-BCC3-C430A20CD617}"/>
    <dgm:cxn modelId="{BC2DEC76-3BE2-4CC1-A34E-AA1A134924A9}" srcId="{48E325A8-0486-43D4-AC0C-4FF8A610D410}" destId="{5DB4AF9D-3AAC-4CBD-AC18-364B3228B49B}" srcOrd="0" destOrd="0" parTransId="{2E712808-AD2E-4964-8600-A5060BD9788C}" sibTransId="{6F4E9B43-ADE2-43FB-9B92-98CEDCBD2F1D}"/>
    <dgm:cxn modelId="{C623BB7E-108F-4F2E-84DE-5665D20769A3}" type="presOf" srcId="{E1D2B36D-D364-49BE-8CD7-CB96E1C25093}" destId="{90496F6E-FFEF-41B6-971E-10911A847FA6}" srcOrd="1" destOrd="0" presId="urn:microsoft.com/office/officeart/2005/8/layout/list1"/>
    <dgm:cxn modelId="{17AD0797-077E-477D-BBEC-C0C072105378}" type="presOf" srcId="{48E325A8-0486-43D4-AC0C-4FF8A610D410}" destId="{5DDDA59F-00A0-407E-B0B9-1D6783CA7B74}" srcOrd="0" destOrd="0" presId="urn:microsoft.com/office/officeart/2005/8/layout/list1"/>
    <dgm:cxn modelId="{D802059F-8A60-4A59-B3F1-E1DBAA8E6197}" type="presOf" srcId="{A12DFE59-C157-41AA-A461-3E58FB0DF111}" destId="{E2869D22-BE44-4ACA-9962-2EE5EEC321FC}" srcOrd="0" destOrd="1" presId="urn:microsoft.com/office/officeart/2005/8/layout/list1"/>
    <dgm:cxn modelId="{3556C8A0-27D6-4F44-8F0D-D25B36C79855}" srcId="{48E325A8-0486-43D4-AC0C-4FF8A610D410}" destId="{A12DFE59-C157-41AA-A461-3E58FB0DF111}" srcOrd="1" destOrd="0" parTransId="{AAE04FD7-512D-462F-BBEF-859E23808277}" sibTransId="{7C6C8268-F1BC-4EB5-A346-699B002007DB}"/>
    <dgm:cxn modelId="{414F07AC-A402-48CD-A292-9CEAE808ED22}" type="presOf" srcId="{6D02E214-FF6C-44D0-A736-04CF18E71AA3}" destId="{62F6441A-4246-457C-8305-C1AA58A355AE}" srcOrd="0" destOrd="1" presId="urn:microsoft.com/office/officeart/2005/8/layout/list1"/>
    <dgm:cxn modelId="{CCBD65B0-34FC-40DF-A60D-FDD621E75DE9}" srcId="{B7AAB603-AA99-42AA-959F-D193B38E203E}" destId="{48E325A8-0486-43D4-AC0C-4FF8A610D410}" srcOrd="0" destOrd="0" parTransId="{A3EB82BC-4E3B-4286-B5F1-3EE5124FB0D6}" sibTransId="{A90782E4-6EFC-4F4E-BF15-44E1C915E1FD}"/>
    <dgm:cxn modelId="{88BF20B3-1F33-40E2-960E-8C7A1BCB5636}" type="presOf" srcId="{48E325A8-0486-43D4-AC0C-4FF8A610D410}" destId="{5614FB26-9ECF-4C41-B8B9-C55D849A1003}" srcOrd="1" destOrd="0" presId="urn:microsoft.com/office/officeart/2005/8/layout/list1"/>
    <dgm:cxn modelId="{C3BF46BD-F85E-4971-A21B-6945514B09D3}" srcId="{E1D2B36D-D364-49BE-8CD7-CB96E1C25093}" destId="{6D02E214-FF6C-44D0-A736-04CF18E71AA3}" srcOrd="1" destOrd="0" parTransId="{1F53FCE0-F6A4-48E7-B089-0BB88FAB7711}" sibTransId="{C783E692-E6F9-4549-8BB0-388BCC166E7D}"/>
    <dgm:cxn modelId="{3D87B4CE-549A-495E-8FE1-15277EA79115}" type="presOf" srcId="{E1D2B36D-D364-49BE-8CD7-CB96E1C25093}" destId="{E714DED5-6625-4262-80D1-C9537DC72167}" srcOrd="0" destOrd="0" presId="urn:microsoft.com/office/officeart/2005/8/layout/list1"/>
    <dgm:cxn modelId="{2E0474DC-FB46-45A2-8728-334197709AE9}" type="presOf" srcId="{B7AAB603-AA99-42AA-959F-D193B38E203E}" destId="{A5934D7A-0E46-4D52-8092-E6E393FDF652}" srcOrd="0" destOrd="0" presId="urn:microsoft.com/office/officeart/2005/8/layout/list1"/>
    <dgm:cxn modelId="{CA86ECF2-35EA-4813-8950-A2036757A08C}" type="presOf" srcId="{5DB4AF9D-3AAC-4CBD-AC18-364B3228B49B}" destId="{E2869D22-BE44-4ACA-9962-2EE5EEC321FC}" srcOrd="0" destOrd="0" presId="urn:microsoft.com/office/officeart/2005/8/layout/list1"/>
    <dgm:cxn modelId="{568B2AF7-B5A4-4D3C-9D70-63C896DB57F9}" srcId="{B7AAB603-AA99-42AA-959F-D193B38E203E}" destId="{E1D2B36D-D364-49BE-8CD7-CB96E1C25093}" srcOrd="1" destOrd="0" parTransId="{B7D48AA8-0354-4E4A-A60F-664BDD1A89C8}" sibTransId="{7B5FD675-A30D-45CF-B195-BE907029DFB4}"/>
    <dgm:cxn modelId="{DD193E3E-AFE5-49A6-AE32-156BC6FB6686}" type="presParOf" srcId="{A5934D7A-0E46-4D52-8092-E6E393FDF652}" destId="{FFBBB540-1DA7-4322-98B7-98F32C68AE2E}" srcOrd="0" destOrd="0" presId="urn:microsoft.com/office/officeart/2005/8/layout/list1"/>
    <dgm:cxn modelId="{71BE6A1A-37AD-4C45-AE1C-019B923BB4A7}" type="presParOf" srcId="{FFBBB540-1DA7-4322-98B7-98F32C68AE2E}" destId="{5DDDA59F-00A0-407E-B0B9-1D6783CA7B74}" srcOrd="0" destOrd="0" presId="urn:microsoft.com/office/officeart/2005/8/layout/list1"/>
    <dgm:cxn modelId="{31207EE2-BE14-475B-A49B-9AB8134924C9}" type="presParOf" srcId="{FFBBB540-1DA7-4322-98B7-98F32C68AE2E}" destId="{5614FB26-9ECF-4C41-B8B9-C55D849A1003}" srcOrd="1" destOrd="0" presId="urn:microsoft.com/office/officeart/2005/8/layout/list1"/>
    <dgm:cxn modelId="{C20558D4-9AC3-4E0A-94F1-8B237396723B}" type="presParOf" srcId="{A5934D7A-0E46-4D52-8092-E6E393FDF652}" destId="{173F38C0-73DE-4DD8-BED8-B59DD55FCC2B}" srcOrd="1" destOrd="0" presId="urn:microsoft.com/office/officeart/2005/8/layout/list1"/>
    <dgm:cxn modelId="{A872AB2A-A538-4B34-9BF7-46692A27B277}" type="presParOf" srcId="{A5934D7A-0E46-4D52-8092-E6E393FDF652}" destId="{E2869D22-BE44-4ACA-9962-2EE5EEC321FC}" srcOrd="2" destOrd="0" presId="urn:microsoft.com/office/officeart/2005/8/layout/list1"/>
    <dgm:cxn modelId="{6E853117-2C2E-40F5-967C-3477D5467B48}" type="presParOf" srcId="{A5934D7A-0E46-4D52-8092-E6E393FDF652}" destId="{3C3E7358-D743-4CE9-B290-606950F9E476}" srcOrd="3" destOrd="0" presId="urn:microsoft.com/office/officeart/2005/8/layout/list1"/>
    <dgm:cxn modelId="{BF48E611-A069-4A92-88AF-A8244635CFD0}" type="presParOf" srcId="{A5934D7A-0E46-4D52-8092-E6E393FDF652}" destId="{9A8D9FF2-81FD-4C6D-BD90-24024A69C870}" srcOrd="4" destOrd="0" presId="urn:microsoft.com/office/officeart/2005/8/layout/list1"/>
    <dgm:cxn modelId="{C4F90849-B81F-49CA-98C8-F8AAFD10DD21}" type="presParOf" srcId="{9A8D9FF2-81FD-4C6D-BD90-24024A69C870}" destId="{E714DED5-6625-4262-80D1-C9537DC72167}" srcOrd="0" destOrd="0" presId="urn:microsoft.com/office/officeart/2005/8/layout/list1"/>
    <dgm:cxn modelId="{222FEDE9-436F-4080-A820-765B00AF4B75}" type="presParOf" srcId="{9A8D9FF2-81FD-4C6D-BD90-24024A69C870}" destId="{90496F6E-FFEF-41B6-971E-10911A847FA6}" srcOrd="1" destOrd="0" presId="urn:microsoft.com/office/officeart/2005/8/layout/list1"/>
    <dgm:cxn modelId="{25ACD071-5444-46CD-94AD-0CA3C721D772}" type="presParOf" srcId="{A5934D7A-0E46-4D52-8092-E6E393FDF652}" destId="{AFE75A3D-EC4D-454F-B116-8CF284FBE1E1}" srcOrd="5" destOrd="0" presId="urn:microsoft.com/office/officeart/2005/8/layout/list1"/>
    <dgm:cxn modelId="{10F0632C-2F5B-47E9-ADE0-15C86D6DA412}" type="presParOf" srcId="{A5934D7A-0E46-4D52-8092-E6E393FDF652}" destId="{62F6441A-4246-457C-8305-C1AA58A355A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B5831-6D46-4CB9-B450-E1C81B4D1599}">
      <dsp:nvSpPr>
        <dsp:cNvPr id="0" name=""/>
        <dsp:cNvSpPr/>
      </dsp:nvSpPr>
      <dsp:spPr>
        <a:xfrm>
          <a:off x="14798" y="489294"/>
          <a:ext cx="3569316" cy="1070794"/>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213" tIns="132213" rIns="132213" bIns="132213"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User Profile</a:t>
          </a:r>
          <a:endParaRPr lang="en-US" sz="2100" kern="1200" dirty="0">
            <a:latin typeface="Times New Roman" panose="02020603050405020304" pitchFamily="18" charset="0"/>
            <a:cs typeface="Times New Roman" panose="02020603050405020304" pitchFamily="18" charset="0"/>
          </a:endParaRPr>
        </a:p>
      </dsp:txBody>
      <dsp:txXfrm>
        <a:off x="336036" y="489294"/>
        <a:ext cx="2926840" cy="1070794"/>
      </dsp:txXfrm>
    </dsp:sp>
    <dsp:sp modelId="{CD4F6C54-FC2A-42D2-B513-AA9213DB5992}">
      <dsp:nvSpPr>
        <dsp:cNvPr id="0" name=""/>
        <dsp:cNvSpPr/>
      </dsp:nvSpPr>
      <dsp:spPr>
        <a:xfrm>
          <a:off x="14798" y="1560089"/>
          <a:ext cx="3248077" cy="578613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670" tIns="256670" rIns="256670" bIns="513341" numCol="1" spcCol="1270" anchor="t"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Role</a:t>
          </a:r>
          <a:r>
            <a:rPr lang="en-US" sz="2100" kern="1200" dirty="0">
              <a:latin typeface="Times New Roman" panose="02020603050405020304" pitchFamily="18" charset="0"/>
              <a:cs typeface="Times New Roman" panose="02020603050405020304" pitchFamily="18" charset="0"/>
            </a:rPr>
            <a:t>: Entry-level to mid-level job seekers (e.g., recent graduates, career switchers) in technical fields (e.g., software development).</a:t>
          </a:r>
        </a:p>
        <a:p>
          <a:pPr marL="0" lvl="0" indent="0" algn="l" defTabSz="933450">
            <a:lnSpc>
              <a:spcPct val="90000"/>
            </a:lnSpc>
            <a:spcBef>
              <a:spcPct val="0"/>
            </a:spcBef>
            <a:spcAft>
              <a:spcPct val="35000"/>
            </a:spcAft>
            <a:buNone/>
          </a:pPr>
          <a:r>
            <a:rPr lang="en-US" sz="2100" b="1" kern="1200">
              <a:latin typeface="Times New Roman" panose="02020603050405020304" pitchFamily="18" charset="0"/>
              <a:cs typeface="Times New Roman" panose="02020603050405020304" pitchFamily="18" charset="0"/>
            </a:rPr>
            <a:t>Organizational Hierarchy</a:t>
          </a:r>
          <a:r>
            <a:rPr lang="en-US" sz="2100" kern="1200">
              <a:latin typeface="Times New Roman" panose="02020603050405020304" pitchFamily="18" charset="0"/>
              <a:cs typeface="Times New Roman" panose="02020603050405020304" pitchFamily="18" charset="0"/>
            </a:rPr>
            <a:t>: Individual contributors, not decision-makers in organizations, seeking employment.</a:t>
          </a:r>
        </a:p>
        <a:p>
          <a:pPr marL="0" lvl="0" indent="0" algn="l" defTabSz="933450">
            <a:lnSpc>
              <a:spcPct val="90000"/>
            </a:lnSpc>
            <a:spcBef>
              <a:spcPct val="0"/>
            </a:spcBef>
            <a:spcAft>
              <a:spcPct val="35000"/>
            </a:spcAft>
            <a:buNone/>
          </a:pPr>
          <a:r>
            <a:rPr lang="en-US" sz="2100" b="1" kern="1200">
              <a:latin typeface="Times New Roman" panose="02020603050405020304" pitchFamily="18" charset="0"/>
              <a:cs typeface="Times New Roman" panose="02020603050405020304" pitchFamily="18" charset="0"/>
            </a:rPr>
            <a:t>Needs</a:t>
          </a:r>
          <a:r>
            <a:rPr lang="en-US" sz="2100" kern="1200">
              <a:latin typeface="Times New Roman" panose="02020603050405020304" pitchFamily="18" charset="0"/>
              <a:cs typeface="Times New Roman" panose="02020603050405020304" pitchFamily="18" charset="0"/>
            </a:rPr>
            <a:t>: Identify relevant jobs, understand market trends, optimize resumes for ATS and employer requirements.</a:t>
          </a:r>
        </a:p>
      </dsp:txBody>
      <dsp:txXfrm>
        <a:off x="14798" y="1560089"/>
        <a:ext cx="3248077" cy="5786138"/>
      </dsp:txXfrm>
    </dsp:sp>
    <dsp:sp modelId="{203094D5-E5E1-424A-A7D9-7944AE21EC1B}">
      <dsp:nvSpPr>
        <dsp:cNvPr id="0" name=""/>
        <dsp:cNvSpPr/>
      </dsp:nvSpPr>
      <dsp:spPr>
        <a:xfrm>
          <a:off x="3496570" y="489294"/>
          <a:ext cx="3569316" cy="1070794"/>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213" tIns="132213" rIns="132213" bIns="132213"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Thought Process</a:t>
          </a:r>
          <a:endParaRPr lang="en-US" sz="2100" kern="1200" dirty="0">
            <a:latin typeface="Times New Roman" panose="02020603050405020304" pitchFamily="18" charset="0"/>
            <a:cs typeface="Times New Roman" panose="02020603050405020304" pitchFamily="18" charset="0"/>
          </a:endParaRPr>
        </a:p>
      </dsp:txBody>
      <dsp:txXfrm>
        <a:off x="3817808" y="489294"/>
        <a:ext cx="2926840" cy="1070794"/>
      </dsp:txXfrm>
    </dsp:sp>
    <dsp:sp modelId="{894D9F35-0E8A-4EDE-B4E2-EF59C3AA97DE}">
      <dsp:nvSpPr>
        <dsp:cNvPr id="0" name=""/>
        <dsp:cNvSpPr/>
      </dsp:nvSpPr>
      <dsp:spPr>
        <a:xfrm>
          <a:off x="3496570" y="1560089"/>
          <a:ext cx="3248077" cy="578613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670" tIns="256670" rIns="256670" bIns="513341"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Analyzed job market data showing high demand for technical roles (e.g., JavaScript, TypeScript).</a:t>
          </a: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Focused on users needing actionable insights to compete in a remote-heavy market.</a:t>
          </a: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Aligned with resume analysis feature to support skill-based job matching.</a:t>
          </a:r>
        </a:p>
      </dsp:txBody>
      <dsp:txXfrm>
        <a:off x="3496570" y="1560089"/>
        <a:ext cx="3248077" cy="5786138"/>
      </dsp:txXfrm>
    </dsp:sp>
    <dsp:sp modelId="{F6C58C3F-EB67-4EE7-8272-F43D8228A43C}">
      <dsp:nvSpPr>
        <dsp:cNvPr id="0" name=""/>
        <dsp:cNvSpPr/>
      </dsp:nvSpPr>
      <dsp:spPr>
        <a:xfrm>
          <a:off x="6978341" y="489294"/>
          <a:ext cx="3569316" cy="1070794"/>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213" tIns="132213" rIns="132213" bIns="132213"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Challenges</a:t>
          </a:r>
          <a:endParaRPr lang="en-US" sz="2100" kern="1200" dirty="0">
            <a:latin typeface="Times New Roman" panose="02020603050405020304" pitchFamily="18" charset="0"/>
            <a:cs typeface="Times New Roman" panose="02020603050405020304" pitchFamily="18" charset="0"/>
          </a:endParaRPr>
        </a:p>
      </dsp:txBody>
      <dsp:txXfrm>
        <a:off x="7299579" y="489294"/>
        <a:ext cx="2926840" cy="1070794"/>
      </dsp:txXfrm>
    </dsp:sp>
    <dsp:sp modelId="{E70785AF-64B3-4742-9B59-1D2C27AC4105}">
      <dsp:nvSpPr>
        <dsp:cNvPr id="0" name=""/>
        <dsp:cNvSpPr/>
      </dsp:nvSpPr>
      <dsp:spPr>
        <a:xfrm>
          <a:off x="6978341" y="1560089"/>
          <a:ext cx="3248077" cy="578613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670" tIns="256670" rIns="256670" bIns="513341"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Defining a broad yet specific user group.</a:t>
          </a: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Ensuring features cater to diverse technical roles.</a:t>
          </a:r>
        </a:p>
      </dsp:txBody>
      <dsp:txXfrm>
        <a:off x="6978341" y="1560089"/>
        <a:ext cx="3248077" cy="5786138"/>
      </dsp:txXfrm>
    </dsp:sp>
    <dsp:sp modelId="{9E5DFA89-7AA2-4647-8F11-96DAB08AE201}">
      <dsp:nvSpPr>
        <dsp:cNvPr id="0" name=""/>
        <dsp:cNvSpPr/>
      </dsp:nvSpPr>
      <dsp:spPr>
        <a:xfrm>
          <a:off x="10460113" y="489294"/>
          <a:ext cx="3569316" cy="1070794"/>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213" tIns="132213" rIns="132213" bIns="132213"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Solutions</a:t>
          </a:r>
          <a:endParaRPr lang="en-US" sz="2100" kern="1200" dirty="0">
            <a:latin typeface="Times New Roman" panose="02020603050405020304" pitchFamily="18" charset="0"/>
            <a:cs typeface="Times New Roman" panose="02020603050405020304" pitchFamily="18" charset="0"/>
          </a:endParaRPr>
        </a:p>
      </dsp:txBody>
      <dsp:txXfrm>
        <a:off x="10781351" y="489294"/>
        <a:ext cx="2926840" cy="1070794"/>
      </dsp:txXfrm>
    </dsp:sp>
    <dsp:sp modelId="{D725362F-6453-4E17-9200-39FD8ABD1274}">
      <dsp:nvSpPr>
        <dsp:cNvPr id="0" name=""/>
        <dsp:cNvSpPr/>
      </dsp:nvSpPr>
      <dsp:spPr>
        <a:xfrm>
          <a:off x="10460113" y="1560089"/>
          <a:ext cx="3248077" cy="578613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670" tIns="256670" rIns="256670" bIns="513341" numCol="1" spcCol="1270" anchor="t"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Conducted user persona analysis to focus on technical job seekers.</a:t>
          </a:r>
        </a:p>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Incorporated flexible filters (e.g., role dropdown) to broaden applicability.</a:t>
          </a:r>
        </a:p>
      </dsp:txBody>
      <dsp:txXfrm>
        <a:off x="10460113" y="1560089"/>
        <a:ext cx="3248077" cy="5786138"/>
      </dsp:txXfrm>
    </dsp:sp>
    <dsp:sp modelId="{C1BC2014-5923-4A49-B69C-B084FFE5EB49}">
      <dsp:nvSpPr>
        <dsp:cNvPr id="0" name=""/>
        <dsp:cNvSpPr/>
      </dsp:nvSpPr>
      <dsp:spPr>
        <a:xfrm>
          <a:off x="13941885" y="489294"/>
          <a:ext cx="3569316" cy="1070794"/>
        </a:xfrm>
        <a:prstGeom prst="chevron">
          <a:avLst>
            <a:gd name="adj" fmla="val 3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213" tIns="132213" rIns="132213" bIns="132213"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Relevant Courses</a:t>
          </a:r>
          <a:r>
            <a:rPr lang="en-US" sz="2100" kern="1200" dirty="0">
              <a:latin typeface="Times New Roman" panose="02020603050405020304" pitchFamily="18" charset="0"/>
              <a:cs typeface="Times New Roman" panose="02020603050405020304" pitchFamily="18" charset="0"/>
            </a:rPr>
            <a:t>:</a:t>
          </a:r>
        </a:p>
      </dsp:txBody>
      <dsp:txXfrm>
        <a:off x="14263123" y="489294"/>
        <a:ext cx="2926840" cy="1070794"/>
      </dsp:txXfrm>
    </dsp:sp>
    <dsp:sp modelId="{9C75D603-7FB4-4C05-B764-173E70A807FD}">
      <dsp:nvSpPr>
        <dsp:cNvPr id="0" name=""/>
        <dsp:cNvSpPr/>
      </dsp:nvSpPr>
      <dsp:spPr>
        <a:xfrm>
          <a:off x="13941885" y="1560089"/>
          <a:ext cx="3248077" cy="578613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670" tIns="256670" rIns="256670" bIns="513341" numCol="1" spcCol="1270" anchor="t" anchorCtr="0">
          <a:noAutofit/>
        </a:bodyPr>
        <a:lstStyle/>
        <a:p>
          <a:pPr marL="0" lvl="0" indent="0" algn="l" defTabSz="933450">
            <a:lnSpc>
              <a:spcPct val="90000"/>
            </a:lnSpc>
            <a:spcBef>
              <a:spcPct val="0"/>
            </a:spcBef>
            <a:spcAft>
              <a:spcPct val="35000"/>
            </a:spcAft>
            <a:buNone/>
          </a:pPr>
          <a:r>
            <a:rPr lang="en-US" sz="2100" b="1" kern="1200">
              <a:latin typeface="Times New Roman" panose="02020603050405020304" pitchFamily="18" charset="0"/>
              <a:cs typeface="Times New Roman" panose="02020603050405020304" pitchFamily="18" charset="0"/>
            </a:rPr>
            <a:t>Applied Analytics and Ethical Evidence-based Decision Making</a:t>
          </a:r>
          <a:r>
            <a:rPr lang="en-US" sz="2100" kern="1200">
              <a:latin typeface="Times New Roman" panose="02020603050405020304" pitchFamily="18" charset="0"/>
              <a:cs typeface="Times New Roman" panose="02020603050405020304" pitchFamily="18" charset="0"/>
            </a:rPr>
            <a:t>: Informed user profiling through market data insights.</a:t>
          </a:r>
        </a:p>
      </dsp:txBody>
      <dsp:txXfrm>
        <a:off x="13941885" y="1560089"/>
        <a:ext cx="3248077" cy="5786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9D22-BE44-4ACA-9962-2EE5EEC321FC}">
      <dsp:nvSpPr>
        <dsp:cNvPr id="0" name=""/>
        <dsp:cNvSpPr/>
      </dsp:nvSpPr>
      <dsp:spPr>
        <a:xfrm>
          <a:off x="0" y="419967"/>
          <a:ext cx="15316200" cy="1614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707" tIns="520700" rIns="1188707"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dirty="0">
              <a:latin typeface="Times New Roman" panose="02020603050405020304" pitchFamily="18" charset="0"/>
              <a:cs typeface="Times New Roman" panose="02020603050405020304" pitchFamily="18" charset="0"/>
            </a:rPr>
            <a:t>Job Selection</a:t>
          </a:r>
          <a:r>
            <a:rPr lang="en-US" sz="2100" kern="1200" dirty="0">
              <a:latin typeface="Times New Roman" panose="02020603050405020304" pitchFamily="18" charset="0"/>
              <a:cs typeface="Times New Roman" panose="02020603050405020304" pitchFamily="18" charset="0"/>
            </a:rPr>
            <a:t>: Identifying high-match job opportunities based on skills and preferences.</a:t>
          </a:r>
        </a:p>
        <a:p>
          <a:pPr marL="228600" lvl="1" indent="-228600" algn="l" defTabSz="933450">
            <a:lnSpc>
              <a:spcPct val="90000"/>
            </a:lnSpc>
            <a:spcBef>
              <a:spcPct val="0"/>
            </a:spcBef>
            <a:spcAft>
              <a:spcPct val="15000"/>
            </a:spcAft>
            <a:buChar char="•"/>
          </a:pPr>
          <a:r>
            <a:rPr lang="en-US" sz="2100" b="1" kern="1200">
              <a:latin typeface="Times New Roman" panose="02020603050405020304" pitchFamily="18" charset="0"/>
              <a:cs typeface="Times New Roman" panose="02020603050405020304" pitchFamily="18" charset="0"/>
            </a:rPr>
            <a:t>Career Strategy</a:t>
          </a:r>
          <a:r>
            <a:rPr lang="en-US" sz="2100" kern="1200">
              <a:latin typeface="Times New Roman" panose="02020603050405020304" pitchFamily="18" charset="0"/>
              <a:cs typeface="Times New Roman" panose="02020603050405020304" pitchFamily="18" charset="0"/>
            </a:rPr>
            <a:t>: Understanding market trends (e.g., skills in demand, remote vs. onsite) to target roles.</a:t>
          </a:r>
        </a:p>
        <a:p>
          <a:pPr marL="228600" lvl="1" indent="-228600" algn="l" defTabSz="933450">
            <a:lnSpc>
              <a:spcPct val="90000"/>
            </a:lnSpc>
            <a:spcBef>
              <a:spcPct val="0"/>
            </a:spcBef>
            <a:spcAft>
              <a:spcPct val="15000"/>
            </a:spcAft>
            <a:buChar char="•"/>
          </a:pPr>
          <a:r>
            <a:rPr lang="en-US" sz="2100" b="1" kern="1200" dirty="0">
              <a:latin typeface="Times New Roman" panose="02020603050405020304" pitchFamily="18" charset="0"/>
              <a:cs typeface="Times New Roman" panose="02020603050405020304" pitchFamily="18" charset="0"/>
            </a:rPr>
            <a:t>Resume Optimization</a:t>
          </a:r>
          <a:r>
            <a:rPr lang="en-US" sz="2100" kern="1200" dirty="0">
              <a:latin typeface="Times New Roman" panose="02020603050405020304" pitchFamily="18" charset="0"/>
              <a:cs typeface="Times New Roman" panose="02020603050405020304" pitchFamily="18" charset="0"/>
            </a:rPr>
            <a:t>: Enhancing resumes to improve ATS scores and employer appeal.</a:t>
          </a:r>
        </a:p>
      </dsp:txBody>
      <dsp:txXfrm>
        <a:off x="0" y="419967"/>
        <a:ext cx="15316200" cy="1614375"/>
      </dsp:txXfrm>
    </dsp:sp>
    <dsp:sp modelId="{5614FB26-9ECF-4C41-B8B9-C55D849A1003}">
      <dsp:nvSpPr>
        <dsp:cNvPr id="0" name=""/>
        <dsp:cNvSpPr/>
      </dsp:nvSpPr>
      <dsp:spPr>
        <a:xfrm>
          <a:off x="765810" y="50967"/>
          <a:ext cx="1072134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241" tIns="0" rIns="405241" bIns="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Key Areas of Responsibility</a:t>
          </a:r>
          <a:endParaRPr lang="en-US" sz="2100" kern="1200" dirty="0">
            <a:latin typeface="Times New Roman" panose="02020603050405020304" pitchFamily="18" charset="0"/>
            <a:cs typeface="Times New Roman" panose="02020603050405020304" pitchFamily="18" charset="0"/>
          </a:endParaRPr>
        </a:p>
      </dsp:txBody>
      <dsp:txXfrm>
        <a:off x="801836" y="86993"/>
        <a:ext cx="10649288" cy="665948"/>
      </dsp:txXfrm>
    </dsp:sp>
    <dsp:sp modelId="{62F6441A-4246-457C-8305-C1AA58A355AE}">
      <dsp:nvSpPr>
        <dsp:cNvPr id="0" name=""/>
        <dsp:cNvSpPr/>
      </dsp:nvSpPr>
      <dsp:spPr>
        <a:xfrm>
          <a:off x="0" y="2538342"/>
          <a:ext cx="15316200" cy="189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707" tIns="520700" rIns="1188707" bIns="149352" numCol="1" spcCol="1270" anchor="t" anchorCtr="0">
          <a:noAutofit/>
        </a:bodyPr>
        <a:lstStyle/>
        <a:p>
          <a:pPr marL="228600" lvl="1" indent="-228600" algn="l" defTabSz="933450">
            <a:lnSpc>
              <a:spcPct val="90000"/>
            </a:lnSpc>
            <a:spcBef>
              <a:spcPct val="0"/>
            </a:spcBef>
            <a:spcAft>
              <a:spcPct val="15000"/>
            </a:spcAft>
            <a:buChar char="•"/>
          </a:pPr>
          <a:r>
            <a:rPr lang="en-US" sz="2100" b="1" kern="1200">
              <a:latin typeface="Times New Roman" panose="02020603050405020304" pitchFamily="18" charset="0"/>
              <a:cs typeface="Times New Roman" panose="02020603050405020304" pitchFamily="18" charset="0"/>
            </a:rPr>
            <a:t>Job Selection</a:t>
          </a:r>
          <a:r>
            <a:rPr lang="en-US" sz="2100" kern="1200">
              <a:latin typeface="Times New Roman" panose="02020603050405020304" pitchFamily="18" charset="0"/>
              <a:cs typeface="Times New Roman" panose="02020603050405020304" pitchFamily="18" charset="0"/>
            </a:rPr>
            <a:t>: Search filters and job matching provide tailored job listings (e.g., 90% match for Angular Developer).</a:t>
          </a:r>
        </a:p>
        <a:p>
          <a:pPr marL="228600" lvl="1" indent="-228600" algn="l" defTabSz="933450">
            <a:lnSpc>
              <a:spcPct val="90000"/>
            </a:lnSpc>
            <a:spcBef>
              <a:spcPct val="0"/>
            </a:spcBef>
            <a:spcAft>
              <a:spcPct val="15000"/>
            </a:spcAft>
            <a:buChar char="•"/>
          </a:pPr>
          <a:r>
            <a:rPr lang="en-US" sz="2100" b="1" kern="1200">
              <a:latin typeface="Times New Roman" panose="02020603050405020304" pitchFamily="18" charset="0"/>
              <a:cs typeface="Times New Roman" panose="02020603050405020304" pitchFamily="18" charset="0"/>
            </a:rPr>
            <a:t>Career Strategy</a:t>
          </a:r>
          <a:r>
            <a:rPr lang="en-US" sz="2100" kern="1200">
              <a:latin typeface="Times New Roman" panose="02020603050405020304" pitchFamily="18" charset="0"/>
              <a:cs typeface="Times New Roman" panose="02020603050405020304" pitchFamily="18" charset="0"/>
            </a:rPr>
            <a:t>: Market analysis visualizations highlight trends (e.g., 3 new postings/day, remote dominance).</a:t>
          </a:r>
        </a:p>
        <a:p>
          <a:pPr marL="228600" lvl="1" indent="-228600" algn="l" defTabSz="933450">
            <a:lnSpc>
              <a:spcPct val="90000"/>
            </a:lnSpc>
            <a:spcBef>
              <a:spcPct val="0"/>
            </a:spcBef>
            <a:spcAft>
              <a:spcPct val="15000"/>
            </a:spcAft>
            <a:buChar char="•"/>
          </a:pPr>
          <a:r>
            <a:rPr lang="en-US" sz="2100" b="1" kern="1200">
              <a:latin typeface="Times New Roman" panose="02020603050405020304" pitchFamily="18" charset="0"/>
              <a:cs typeface="Times New Roman" panose="02020603050405020304" pitchFamily="18" charset="0"/>
            </a:rPr>
            <a:t>Resume Optimization</a:t>
          </a:r>
          <a:r>
            <a:rPr lang="en-US" sz="2100" kern="1200">
              <a:latin typeface="Times New Roman" panose="02020603050405020304" pitchFamily="18" charset="0"/>
              <a:cs typeface="Times New Roman" panose="02020603050405020304" pitchFamily="18" charset="0"/>
            </a:rPr>
            <a:t>: AI suggestions (Gemini Flash 2.0) recommend skills (e.g., add Angular) and ATS improvements.</a:t>
          </a:r>
        </a:p>
      </dsp:txBody>
      <dsp:txXfrm>
        <a:off x="0" y="2538342"/>
        <a:ext cx="15316200" cy="1890000"/>
      </dsp:txXfrm>
    </dsp:sp>
    <dsp:sp modelId="{90496F6E-FFEF-41B6-971E-10911A847FA6}">
      <dsp:nvSpPr>
        <dsp:cNvPr id="0" name=""/>
        <dsp:cNvSpPr/>
      </dsp:nvSpPr>
      <dsp:spPr>
        <a:xfrm>
          <a:off x="765810" y="2169342"/>
          <a:ext cx="1072134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241" tIns="0" rIns="405241" bIns="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How the Application Meets Needs</a:t>
          </a:r>
          <a:endParaRPr lang="en-US" sz="2100" kern="1200" dirty="0">
            <a:latin typeface="Times New Roman" panose="02020603050405020304" pitchFamily="18" charset="0"/>
            <a:cs typeface="Times New Roman" panose="02020603050405020304" pitchFamily="18" charset="0"/>
          </a:endParaRPr>
        </a:p>
      </dsp:txBody>
      <dsp:txXfrm>
        <a:off x="801836" y="2205368"/>
        <a:ext cx="10649288" cy="665948"/>
      </dsp:txXfrm>
    </dsp:sp>
    <dsp:sp modelId="{9C5DB396-8E88-4387-A944-D38659F9B92D}">
      <dsp:nvSpPr>
        <dsp:cNvPr id="0" name=""/>
        <dsp:cNvSpPr/>
      </dsp:nvSpPr>
      <dsp:spPr>
        <a:xfrm>
          <a:off x="0" y="4932342"/>
          <a:ext cx="15316200" cy="1299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707" tIns="520700" rIns="118870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Mapped user needs to features via user stories (e.g., “As a job seeker, I want to know top skills”).</a:t>
          </a:r>
        </a:p>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Validated with sample job data (93 jobs) and resume analysis outputs.</a:t>
          </a:r>
        </a:p>
      </dsp:txBody>
      <dsp:txXfrm>
        <a:off x="0" y="4932342"/>
        <a:ext cx="15316200" cy="1299375"/>
      </dsp:txXfrm>
    </dsp:sp>
    <dsp:sp modelId="{CD38E45B-864D-461B-B543-1AD4DB9A2490}">
      <dsp:nvSpPr>
        <dsp:cNvPr id="0" name=""/>
        <dsp:cNvSpPr/>
      </dsp:nvSpPr>
      <dsp:spPr>
        <a:xfrm>
          <a:off x="765810" y="4563342"/>
          <a:ext cx="1072134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241" tIns="0" rIns="405241" bIns="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Decision Process</a:t>
          </a:r>
          <a:endParaRPr lang="en-US" sz="2100" kern="1200" dirty="0">
            <a:latin typeface="Times New Roman" panose="02020603050405020304" pitchFamily="18" charset="0"/>
            <a:cs typeface="Times New Roman" panose="02020603050405020304" pitchFamily="18" charset="0"/>
          </a:endParaRPr>
        </a:p>
      </dsp:txBody>
      <dsp:txXfrm>
        <a:off x="801836" y="4599368"/>
        <a:ext cx="10649288" cy="665948"/>
      </dsp:txXfrm>
    </dsp:sp>
    <dsp:sp modelId="{DE8C4712-139C-4B26-B641-6FC1747DFE2E}">
      <dsp:nvSpPr>
        <dsp:cNvPr id="0" name=""/>
        <dsp:cNvSpPr/>
      </dsp:nvSpPr>
      <dsp:spPr>
        <a:xfrm>
          <a:off x="0" y="6735717"/>
          <a:ext cx="15316200" cy="1299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707" tIns="520700" rIns="118870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Balancing feature complexity with user simplicity.</a:t>
          </a:r>
        </a:p>
        <a:p>
          <a:pPr marL="228600" lvl="1" indent="-228600" algn="l" defTabSz="933450">
            <a:lnSpc>
              <a:spcPct val="90000"/>
            </a:lnSpc>
            <a:spcBef>
              <a:spcPct val="0"/>
            </a:spcBef>
            <a:spcAft>
              <a:spcPct val="15000"/>
            </a:spcAft>
            <a:buChar char="•"/>
          </a:pPr>
          <a:r>
            <a:rPr lang="en-US" sz="2100" kern="1200">
              <a:latin typeface="Times New Roman" panose="02020603050405020304" pitchFamily="18" charset="0"/>
              <a:cs typeface="Times New Roman" panose="02020603050405020304" pitchFamily="18" charset="0"/>
            </a:rPr>
            <a:t>Limited API data (e.g., $0 salary) affecting trend accuracy.</a:t>
          </a:r>
        </a:p>
      </dsp:txBody>
      <dsp:txXfrm>
        <a:off x="0" y="6735717"/>
        <a:ext cx="15316200" cy="1299375"/>
      </dsp:txXfrm>
    </dsp:sp>
    <dsp:sp modelId="{EB65324A-F006-4E7C-ADC0-32AB4DDF7AEE}">
      <dsp:nvSpPr>
        <dsp:cNvPr id="0" name=""/>
        <dsp:cNvSpPr/>
      </dsp:nvSpPr>
      <dsp:spPr>
        <a:xfrm>
          <a:off x="765810" y="6366717"/>
          <a:ext cx="1072134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241" tIns="0" rIns="405241" bIns="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Challenges</a:t>
          </a:r>
          <a:endParaRPr lang="en-US" sz="2100" kern="1200" dirty="0">
            <a:latin typeface="Times New Roman" panose="02020603050405020304" pitchFamily="18" charset="0"/>
            <a:cs typeface="Times New Roman" panose="02020603050405020304" pitchFamily="18" charset="0"/>
          </a:endParaRPr>
        </a:p>
      </dsp:txBody>
      <dsp:txXfrm>
        <a:off x="801836" y="6402743"/>
        <a:ext cx="10649288"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9D22-BE44-4ACA-9962-2EE5EEC321FC}">
      <dsp:nvSpPr>
        <dsp:cNvPr id="0" name=""/>
        <dsp:cNvSpPr/>
      </dsp:nvSpPr>
      <dsp:spPr>
        <a:xfrm>
          <a:off x="0" y="345731"/>
          <a:ext cx="15316200" cy="1267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707" tIns="479044" rIns="1188707" bIns="149352"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kern="1200" dirty="0">
              <a:effectLst/>
              <a:latin typeface="Times New Roman" panose="02020603050405020304" pitchFamily="18" charset="0"/>
              <a:ea typeface="Arial" panose="020B0604020202020204" pitchFamily="34" charset="0"/>
              <a:cs typeface="Times New Roman" panose="02020603050405020304" pitchFamily="18" charset="0"/>
            </a:rPr>
            <a:t>Prioritized intuitive UI (e.g., dropdowns, graphs) for ease of use.</a:t>
          </a:r>
          <a:endParaRPr lang="en-US" sz="2100" kern="1200" dirty="0"/>
        </a:p>
        <a:p>
          <a:pPr marL="228600" lvl="1" indent="-228600" algn="l" defTabSz="933450">
            <a:lnSpc>
              <a:spcPct val="90000"/>
            </a:lnSpc>
            <a:spcBef>
              <a:spcPct val="0"/>
            </a:spcBef>
            <a:spcAft>
              <a:spcPct val="15000"/>
            </a:spcAft>
            <a:buChar char="•"/>
          </a:pPr>
          <a:r>
            <a:rPr lang="en-US" sz="2100" kern="1200" dirty="0">
              <a:effectLst/>
              <a:latin typeface="Times New Roman" panose="02020603050405020304" pitchFamily="18" charset="0"/>
              <a:ea typeface="Arial" panose="020B0604020202020204" pitchFamily="34" charset="0"/>
              <a:cs typeface="Times New Roman" panose="02020603050405020304" pitchFamily="18" charset="0"/>
            </a:rPr>
            <a:t>Supplemented API data with AI-generated insights.</a:t>
          </a:r>
          <a:endParaRPr lang="en-US" sz="2100" kern="1200" dirty="0">
            <a:effectLst/>
            <a:latin typeface="Times New Roman" panose="02020603050405020304" pitchFamily="18" charset="0"/>
            <a:ea typeface="Times New Roman" panose="02020603050405020304" pitchFamily="18" charset="0"/>
            <a:cs typeface="Times New Roman" panose="02020603050405020304" pitchFamily="18" charset="0"/>
          </a:endParaRPr>
        </a:p>
      </dsp:txBody>
      <dsp:txXfrm>
        <a:off x="0" y="345731"/>
        <a:ext cx="15316200" cy="1267875"/>
      </dsp:txXfrm>
    </dsp:sp>
    <dsp:sp modelId="{5614FB26-9ECF-4C41-B8B9-C55D849A1003}">
      <dsp:nvSpPr>
        <dsp:cNvPr id="0" name=""/>
        <dsp:cNvSpPr/>
      </dsp:nvSpPr>
      <dsp:spPr>
        <a:xfrm>
          <a:off x="765810" y="6250"/>
          <a:ext cx="1072134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241" tIns="0" rIns="405241" bIns="0" numCol="1" spcCol="1270" anchor="ctr" anchorCtr="0">
          <a:noAutofit/>
        </a:bodyPr>
        <a:lstStyle/>
        <a:p>
          <a:pPr marL="0" lvl="0" indent="0" algn="l" defTabSz="933450">
            <a:lnSpc>
              <a:spcPct val="90000"/>
            </a:lnSpc>
            <a:spcBef>
              <a:spcPct val="0"/>
            </a:spcBef>
            <a:spcAft>
              <a:spcPct val="35000"/>
            </a:spcAft>
            <a:buClrTx/>
            <a:buSzTx/>
            <a:buFont typeface="Wingdings" panose="05000000000000000000" pitchFamily="2" charset="2"/>
            <a:buNone/>
          </a:pPr>
          <a:r>
            <a:rPr lang="en-US" sz="2100" b="1" kern="12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Solutions</a:t>
          </a:r>
          <a:endParaRPr lang="en-US" sz="2100" kern="1200" dirty="0">
            <a:solidFill>
              <a:schemeClr val="bg1"/>
            </a:solidFill>
          </a:endParaRPr>
        </a:p>
      </dsp:txBody>
      <dsp:txXfrm>
        <a:off x="798954" y="39394"/>
        <a:ext cx="10655052" cy="612672"/>
      </dsp:txXfrm>
    </dsp:sp>
    <dsp:sp modelId="{62F6441A-4246-457C-8305-C1AA58A355AE}">
      <dsp:nvSpPr>
        <dsp:cNvPr id="0" name=""/>
        <dsp:cNvSpPr/>
      </dsp:nvSpPr>
      <dsp:spPr>
        <a:xfrm>
          <a:off x="0" y="2077286"/>
          <a:ext cx="15316200" cy="1267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8707" tIns="479044" rIns="1188707" bIns="149352" numCol="1" spcCol="1270" anchor="t"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b="1" kern="1200">
              <a:latin typeface="Times New Roman" panose="02020603050405020304" pitchFamily="18" charset="0"/>
              <a:ea typeface="Arial" panose="020B0604020202020204" pitchFamily="34" charset="0"/>
              <a:cs typeface="Times New Roman" panose="02020603050405020304" pitchFamily="18" charset="0"/>
            </a:rPr>
            <a:t>Ethical Evidence-based Decision Making</a:t>
          </a:r>
          <a:r>
            <a:rPr lang="en-US" sz="2100" kern="1200">
              <a:effectLst/>
              <a:latin typeface="Times New Roman" panose="02020603050405020304" pitchFamily="18" charset="0"/>
              <a:ea typeface="Arial" panose="020B0604020202020204" pitchFamily="34" charset="0"/>
              <a:cs typeface="Times New Roman" panose="02020603050405020304" pitchFamily="18" charset="0"/>
            </a:rPr>
            <a:t>: Shaped feature prioritization for decision-making.</a:t>
          </a:r>
          <a:endParaRPr lang="en-US" sz="2100" kern="1200" dirty="0"/>
        </a:p>
        <a:p>
          <a:pPr marL="228600" lvl="1" indent="-228600" algn="l" defTabSz="933450">
            <a:lnSpc>
              <a:spcPct val="90000"/>
            </a:lnSpc>
            <a:spcBef>
              <a:spcPct val="0"/>
            </a:spcBef>
            <a:spcAft>
              <a:spcPct val="15000"/>
            </a:spcAft>
            <a:buClrTx/>
            <a:buSzTx/>
            <a:buFont typeface="Wingdings" panose="05000000000000000000" pitchFamily="2" charset="2"/>
            <a:buChar char="Ø"/>
          </a:pPr>
          <a:r>
            <a:rPr lang="en-US" sz="2100" b="1" kern="1200" dirty="0">
              <a:effectLst/>
              <a:latin typeface="Times New Roman" panose="02020603050405020304" pitchFamily="18" charset="0"/>
              <a:ea typeface="Arial" panose="020B0604020202020204" pitchFamily="34" charset="0"/>
              <a:cs typeface="Times New Roman" panose="02020603050405020304" pitchFamily="18" charset="0"/>
            </a:rPr>
            <a:t>Machine Learning Fundamentals</a:t>
          </a:r>
          <a:r>
            <a:rPr lang="en-US" sz="2100" kern="1200" dirty="0">
              <a:effectLst/>
              <a:latin typeface="Times New Roman" panose="02020603050405020304" pitchFamily="18" charset="0"/>
              <a:ea typeface="Arial" panose="020B0604020202020204" pitchFamily="34" charset="0"/>
              <a:cs typeface="Times New Roman" panose="02020603050405020304" pitchFamily="18" charset="0"/>
            </a:rPr>
            <a:t>: Enabled integration of Gemini Flash 2.0 for AI insights.</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dsp:txBody>
      <dsp:txXfrm>
        <a:off x="0" y="2077286"/>
        <a:ext cx="15316200" cy="1267875"/>
      </dsp:txXfrm>
    </dsp:sp>
    <dsp:sp modelId="{90496F6E-FFEF-41B6-971E-10911A847FA6}">
      <dsp:nvSpPr>
        <dsp:cNvPr id="0" name=""/>
        <dsp:cNvSpPr/>
      </dsp:nvSpPr>
      <dsp:spPr>
        <a:xfrm>
          <a:off x="765810" y="1737806"/>
          <a:ext cx="1072134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241" tIns="0" rIns="405241" bIns="0" numCol="1" spcCol="1270" anchor="ctr" anchorCtr="0">
          <a:noAutofit/>
        </a:bodyPr>
        <a:lstStyle/>
        <a:p>
          <a:pPr marL="0" lvl="0" indent="0" algn="l" defTabSz="933450">
            <a:lnSpc>
              <a:spcPct val="90000"/>
            </a:lnSpc>
            <a:spcBef>
              <a:spcPct val="0"/>
            </a:spcBef>
            <a:spcAft>
              <a:spcPct val="35000"/>
            </a:spcAft>
            <a:buClrTx/>
            <a:buSzTx/>
            <a:buFont typeface="Wingdings" panose="05000000000000000000" pitchFamily="2" charset="2"/>
            <a:buNone/>
          </a:pPr>
          <a:r>
            <a:rPr lang="en-US" sz="2100" b="1" kern="1200" dirty="0">
              <a:effectLst/>
              <a:latin typeface="Times New Roman" panose="02020603050405020304" pitchFamily="18" charset="0"/>
              <a:ea typeface="Arial" panose="020B0604020202020204" pitchFamily="34" charset="0"/>
              <a:cs typeface="Times New Roman" panose="02020603050405020304" pitchFamily="18" charset="0"/>
            </a:rPr>
            <a:t>Relevant Courses</a:t>
          </a:r>
          <a:r>
            <a:rPr lang="en-US" sz="2100" kern="12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2100" kern="1200" dirty="0"/>
        </a:p>
      </dsp:txBody>
      <dsp:txXfrm>
        <a:off x="798954" y="1770950"/>
        <a:ext cx="10655052" cy="612672"/>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svg"/><Relationship Id="rId7" Type="http://schemas.openxmlformats.org/officeDocument/2006/relationships/image" Target="../media/image4.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4917956" y="5085847"/>
            <a:ext cx="3827651" cy="38276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14039" y="1672355"/>
            <a:ext cx="3389171" cy="33891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4805" y="4038431"/>
            <a:ext cx="2094831" cy="20948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784365" y="2991016"/>
            <a:ext cx="2094831" cy="209483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889891"/>
            <a:ext cx="18288000" cy="1779782"/>
            <a:chOff x="0" y="0"/>
            <a:chExt cx="5110260" cy="468749"/>
          </a:xfrm>
        </p:grpSpPr>
        <p:sp>
          <p:nvSpPr>
            <p:cNvPr id="15" name="Freeform 15"/>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txBody>
            <a:bodyPr/>
            <a:lstStyle/>
            <a:p>
              <a:endParaRPr lang="en-US"/>
            </a:p>
          </p:txBody>
        </p:sp>
        <p:sp>
          <p:nvSpPr>
            <p:cNvPr id="16" name="TextBox 16"/>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9397109"/>
            <a:ext cx="18288000" cy="1779782"/>
            <a:chOff x="0" y="0"/>
            <a:chExt cx="5110260" cy="468749"/>
          </a:xfrm>
        </p:grpSpPr>
        <p:sp>
          <p:nvSpPr>
            <p:cNvPr id="18" name="Freeform 18"/>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txBody>
            <a:bodyPr/>
            <a:lstStyle/>
            <a:p>
              <a:endParaRPr lang="en-US"/>
            </a:p>
          </p:txBody>
        </p:sp>
        <p:sp>
          <p:nvSpPr>
            <p:cNvPr id="19" name="TextBox 19"/>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972800" y="4643430"/>
            <a:ext cx="5253409" cy="685630"/>
            <a:chOff x="0" y="0"/>
            <a:chExt cx="1104806" cy="144190"/>
          </a:xfrm>
        </p:grpSpPr>
        <p:sp>
          <p:nvSpPr>
            <p:cNvPr id="21" name="Freeform 21"/>
            <p:cNvSpPr/>
            <p:nvPr/>
          </p:nvSpPr>
          <p:spPr>
            <a:xfrm>
              <a:off x="0" y="0"/>
              <a:ext cx="1104806" cy="144190"/>
            </a:xfrm>
            <a:custGeom>
              <a:avLst/>
              <a:gdLst/>
              <a:ahLst/>
              <a:cxnLst/>
              <a:rect l="l" t="t" r="r" b="b"/>
              <a:pathLst>
                <a:path w="1104806" h="144190">
                  <a:moveTo>
                    <a:pt x="29474" y="0"/>
                  </a:moveTo>
                  <a:lnTo>
                    <a:pt x="1075332" y="0"/>
                  </a:lnTo>
                  <a:cubicBezTo>
                    <a:pt x="1083149" y="0"/>
                    <a:pt x="1090646" y="3105"/>
                    <a:pt x="1096174" y="8633"/>
                  </a:cubicBezTo>
                  <a:cubicBezTo>
                    <a:pt x="1101701" y="14160"/>
                    <a:pt x="1104806" y="21657"/>
                    <a:pt x="1104806" y="29474"/>
                  </a:cubicBezTo>
                  <a:lnTo>
                    <a:pt x="1104806" y="114716"/>
                  </a:lnTo>
                  <a:cubicBezTo>
                    <a:pt x="1104806" y="122533"/>
                    <a:pt x="1101701" y="130030"/>
                    <a:pt x="1096174" y="135557"/>
                  </a:cubicBezTo>
                  <a:cubicBezTo>
                    <a:pt x="1090646" y="141085"/>
                    <a:pt x="1083149" y="144190"/>
                    <a:pt x="1075332" y="144190"/>
                  </a:cubicBezTo>
                  <a:lnTo>
                    <a:pt x="29474" y="144190"/>
                  </a:lnTo>
                  <a:cubicBezTo>
                    <a:pt x="21657" y="144190"/>
                    <a:pt x="14160" y="141085"/>
                    <a:pt x="8633" y="135557"/>
                  </a:cubicBezTo>
                  <a:cubicBezTo>
                    <a:pt x="3105" y="130030"/>
                    <a:pt x="0" y="122533"/>
                    <a:pt x="0" y="114716"/>
                  </a:cubicBezTo>
                  <a:lnTo>
                    <a:pt x="0" y="29474"/>
                  </a:lnTo>
                  <a:cubicBezTo>
                    <a:pt x="0" y="21657"/>
                    <a:pt x="3105" y="14160"/>
                    <a:pt x="8633" y="8633"/>
                  </a:cubicBezTo>
                  <a:cubicBezTo>
                    <a:pt x="14160" y="3105"/>
                    <a:pt x="21657" y="0"/>
                    <a:pt x="29474" y="0"/>
                  </a:cubicBezTo>
                  <a:close/>
                </a:path>
              </a:pathLst>
            </a:custGeom>
            <a:solidFill>
              <a:srgbClr val="FFEFD4"/>
            </a:solidFill>
          </p:spPr>
          <p:txBody>
            <a:bodyPr/>
            <a:lstStyle/>
            <a:p>
              <a:endParaRPr lang="en-US" dirty="0"/>
            </a:p>
          </p:txBody>
        </p:sp>
        <p:sp>
          <p:nvSpPr>
            <p:cNvPr id="22" name="TextBox 22"/>
            <p:cNvSpPr txBox="1"/>
            <p:nvPr/>
          </p:nvSpPr>
          <p:spPr>
            <a:xfrm>
              <a:off x="0" y="-47625"/>
              <a:ext cx="1104806" cy="191815"/>
            </a:xfrm>
            <a:prstGeom prst="rect">
              <a:avLst/>
            </a:prstGeom>
          </p:spPr>
          <p:txBody>
            <a:bodyPr lIns="50800" tIns="50800" rIns="50800" bIns="50800" rtlCol="0" anchor="ctr"/>
            <a:lstStyle/>
            <a:p>
              <a:pPr algn="r">
                <a:lnSpc>
                  <a:spcPts val="2659"/>
                </a:lnSpc>
              </a:pPr>
              <a:endParaRPr/>
            </a:p>
          </p:txBody>
        </p:sp>
      </p:grpSp>
      <p:sp>
        <p:nvSpPr>
          <p:cNvPr id="23" name="Freeform 23"/>
          <p:cNvSpPr/>
          <p:nvPr/>
        </p:nvSpPr>
        <p:spPr>
          <a:xfrm rot="1627902">
            <a:off x="6335051" y="2326537"/>
            <a:ext cx="2254244" cy="971374"/>
          </a:xfrm>
          <a:custGeom>
            <a:avLst/>
            <a:gdLst/>
            <a:ahLst/>
            <a:cxnLst/>
            <a:rect l="l" t="t" r="r" b="b"/>
            <a:pathLst>
              <a:path w="2254244" h="971374">
                <a:moveTo>
                  <a:pt x="0" y="0"/>
                </a:moveTo>
                <a:lnTo>
                  <a:pt x="2254244" y="0"/>
                </a:lnTo>
                <a:lnTo>
                  <a:pt x="2254244" y="971375"/>
                </a:lnTo>
                <a:lnTo>
                  <a:pt x="0" y="971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rot="1627902" flipV="1">
            <a:off x="747928" y="7642829"/>
            <a:ext cx="2254244" cy="971374"/>
          </a:xfrm>
          <a:custGeom>
            <a:avLst/>
            <a:gdLst/>
            <a:ahLst/>
            <a:cxnLst/>
            <a:rect l="l" t="t" r="r" b="b"/>
            <a:pathLst>
              <a:path w="2254244" h="971374">
                <a:moveTo>
                  <a:pt x="0" y="971374"/>
                </a:moveTo>
                <a:lnTo>
                  <a:pt x="2254244" y="971374"/>
                </a:lnTo>
                <a:lnTo>
                  <a:pt x="2254244" y="0"/>
                </a:lnTo>
                <a:lnTo>
                  <a:pt x="0" y="0"/>
                </a:lnTo>
                <a:lnTo>
                  <a:pt x="0" y="97137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824566" y="6133262"/>
            <a:ext cx="632667" cy="675664"/>
          </a:xfrm>
          <a:custGeom>
            <a:avLst/>
            <a:gdLst/>
            <a:ahLst/>
            <a:cxnLst/>
            <a:rect l="l" t="t" r="r" b="b"/>
            <a:pathLst>
              <a:path w="632667" h="675664">
                <a:moveTo>
                  <a:pt x="0" y="0"/>
                </a:moveTo>
                <a:lnTo>
                  <a:pt x="632667" y="0"/>
                </a:lnTo>
                <a:lnTo>
                  <a:pt x="632667" y="675664"/>
                </a:lnTo>
                <a:lnTo>
                  <a:pt x="0" y="675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TextBox 26"/>
          <p:cNvSpPr txBox="1"/>
          <p:nvPr/>
        </p:nvSpPr>
        <p:spPr>
          <a:xfrm>
            <a:off x="10216580" y="1070717"/>
            <a:ext cx="5828964" cy="3693319"/>
          </a:xfrm>
          <a:prstGeom prst="rect">
            <a:avLst/>
          </a:prstGeom>
        </p:spPr>
        <p:txBody>
          <a:bodyPr wrap="square" lIns="0" tIns="0" rIns="0" bIns="0" rtlCol="0" anchor="t">
            <a:spAutoFit/>
          </a:bodyPr>
          <a:lstStyle/>
          <a:p>
            <a:pPr algn="r">
              <a:spcBef>
                <a:spcPct val="0"/>
              </a:spcBef>
            </a:pPr>
            <a:r>
              <a:rPr lang="en-US" sz="12000" dirty="0">
                <a:solidFill>
                  <a:srgbClr val="8F6234"/>
                </a:solidFill>
                <a:latin typeface="League Gothic"/>
                <a:ea typeface="League Gothic"/>
                <a:cs typeface="League Gothic"/>
                <a:sym typeface="League Gothic"/>
              </a:rPr>
              <a:t>JOB SEARCH DASHBOARD</a:t>
            </a:r>
          </a:p>
        </p:txBody>
      </p:sp>
      <p:sp>
        <p:nvSpPr>
          <p:cNvPr id="27" name="Freeform 27"/>
          <p:cNvSpPr/>
          <p:nvPr/>
        </p:nvSpPr>
        <p:spPr>
          <a:xfrm flipH="1">
            <a:off x="8872295" y="5620762"/>
            <a:ext cx="1320252" cy="1409978"/>
          </a:xfrm>
          <a:custGeom>
            <a:avLst/>
            <a:gdLst/>
            <a:ahLst/>
            <a:cxnLst/>
            <a:rect l="l" t="t" r="r" b="b"/>
            <a:pathLst>
              <a:path w="1320252" h="1409978">
                <a:moveTo>
                  <a:pt x="1320252" y="0"/>
                </a:moveTo>
                <a:lnTo>
                  <a:pt x="0" y="0"/>
                </a:lnTo>
                <a:lnTo>
                  <a:pt x="0" y="1409978"/>
                </a:lnTo>
                <a:lnTo>
                  <a:pt x="1320252" y="1409978"/>
                </a:lnTo>
                <a:lnTo>
                  <a:pt x="132025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2262121" y="3262387"/>
            <a:ext cx="4668125" cy="4668125"/>
          </a:xfrm>
          <a:custGeom>
            <a:avLst/>
            <a:gdLst/>
            <a:ahLst/>
            <a:cxnLst/>
            <a:rect l="l" t="t" r="r" b="b"/>
            <a:pathLst>
              <a:path w="4668125" h="4668125">
                <a:moveTo>
                  <a:pt x="0" y="0"/>
                </a:moveTo>
                <a:lnTo>
                  <a:pt x="4668125" y="0"/>
                </a:lnTo>
                <a:lnTo>
                  <a:pt x="4668125" y="4668125"/>
                </a:lnTo>
                <a:lnTo>
                  <a:pt x="0" y="4668125"/>
                </a:lnTo>
                <a:lnTo>
                  <a:pt x="0" y="0"/>
                </a:lnTo>
                <a:close/>
              </a:path>
            </a:pathLst>
          </a:custGeom>
          <a:blipFill>
            <a:blip r:embed="rId6"/>
            <a:stretch>
              <a:fillRect/>
            </a:stretch>
          </a:blipFill>
        </p:spPr>
        <p:txBody>
          <a:bodyPr/>
          <a:lstStyle/>
          <a:p>
            <a:endParaRPr lang="en-US"/>
          </a:p>
        </p:txBody>
      </p:sp>
      <p:sp>
        <p:nvSpPr>
          <p:cNvPr id="29" name="TextBox 29"/>
          <p:cNvSpPr txBox="1"/>
          <p:nvPr/>
        </p:nvSpPr>
        <p:spPr>
          <a:xfrm>
            <a:off x="11082991" y="4730530"/>
            <a:ext cx="4959449" cy="419282"/>
          </a:xfrm>
          <a:prstGeom prst="rect">
            <a:avLst/>
          </a:prstGeom>
        </p:spPr>
        <p:txBody>
          <a:bodyPr lIns="0" tIns="0" rIns="0" bIns="0" rtlCol="0" anchor="t">
            <a:spAutoFit/>
          </a:bodyPr>
          <a:lstStyle/>
          <a:p>
            <a:pPr algn="ctr">
              <a:lnSpc>
                <a:spcPts val="3499"/>
              </a:lnSpc>
              <a:spcBef>
                <a:spcPct val="0"/>
              </a:spcBef>
            </a:pPr>
            <a:r>
              <a:rPr lang="en-US" sz="2499" dirty="0">
                <a:solidFill>
                  <a:srgbClr val="1E302C"/>
                </a:solidFill>
                <a:latin typeface="ITC Franklin Gothic LT"/>
                <a:ea typeface="ITC Franklin Gothic LT"/>
                <a:cs typeface="ITC Franklin Gothic LT"/>
                <a:sym typeface="ITC Franklin Gothic LT"/>
              </a:rPr>
              <a:t>MASTERS RESEARCH PROJECT</a:t>
            </a:r>
          </a:p>
        </p:txBody>
      </p:sp>
      <p:sp>
        <p:nvSpPr>
          <p:cNvPr id="30" name="TextBox 30"/>
          <p:cNvSpPr txBox="1"/>
          <p:nvPr/>
        </p:nvSpPr>
        <p:spPr>
          <a:xfrm>
            <a:off x="11582400" y="5592569"/>
            <a:ext cx="3587832" cy="3180358"/>
          </a:xfrm>
          <a:prstGeom prst="rect">
            <a:avLst/>
          </a:prstGeom>
        </p:spPr>
        <p:txBody>
          <a:bodyPr wrap="square" lIns="0" tIns="0" rIns="0" bIns="0" rtlCol="0" anchor="t">
            <a:spAutoFit/>
          </a:bodyPr>
          <a:lstStyle/>
          <a:p>
            <a:pPr marL="0" marR="0" algn="ctr">
              <a:spcAft>
                <a:spcPts val="800"/>
              </a:spcAft>
              <a:buNone/>
            </a:pPr>
            <a:r>
              <a:rPr lang="en-US" sz="2000" dirty="0">
                <a:solidFill>
                  <a:srgbClr val="1E302C"/>
                </a:solidFill>
                <a:latin typeface="ITC Franklin Gothic LT" panose="020B0604020202020204" charset="0"/>
                <a:ea typeface="ITC Franklin Gothic LT"/>
                <a:cs typeface="ITC Franklin Gothic LT"/>
                <a:sym typeface="ITC Franklin Gothic LT"/>
              </a:rPr>
              <a:t>Professor: Maria Weber</a:t>
            </a:r>
          </a:p>
          <a:p>
            <a:pPr marL="0" marR="0" algn="ctr">
              <a:spcAft>
                <a:spcPts val="800"/>
              </a:spcAft>
              <a:buNone/>
            </a:pPr>
            <a:endParaRPr lang="en-US" sz="2000" dirty="0">
              <a:solidFill>
                <a:srgbClr val="1E302C"/>
              </a:solidFill>
              <a:latin typeface="ITC Franklin Gothic LT" panose="020B0604020202020204" charset="0"/>
              <a:ea typeface="ITC Franklin Gothic LT"/>
              <a:cs typeface="ITC Franklin Gothic LT"/>
              <a:sym typeface="ITC Franklin Gothic LT"/>
            </a:endParaRPr>
          </a:p>
          <a:p>
            <a:pPr marL="0" marR="0" algn="ctr">
              <a:spcAft>
                <a:spcPts val="800"/>
              </a:spcAft>
              <a:buNone/>
            </a:pPr>
            <a:r>
              <a:rPr lang="en-US" sz="2000" dirty="0">
                <a:solidFill>
                  <a:srgbClr val="1E302C"/>
                </a:solidFill>
                <a:latin typeface="ITC Franklin Gothic LT" panose="020B0604020202020204" charset="0"/>
                <a:ea typeface="ITC Franklin Gothic LT"/>
                <a:cs typeface="ITC Franklin Gothic LT"/>
                <a:sym typeface="ITC Franklin Gothic LT"/>
              </a:rPr>
              <a:t>Group: 13</a:t>
            </a:r>
            <a:endParaRPr lang="en-US" sz="2000" kern="100" dirty="0">
              <a:effectLst/>
              <a:latin typeface="ITC Franklin Gothic LT" panose="020B0604020202020204" charset="0"/>
              <a:ea typeface="Aptos" panose="020B0004020202020204" pitchFamily="34" charset="0"/>
              <a:cs typeface="Times New Roman" panose="02020603050405020304" pitchFamily="18" charset="0"/>
            </a:endParaRPr>
          </a:p>
          <a:p>
            <a:pPr marL="457200" marR="0" indent="-457200" algn="ctr">
              <a:spcAft>
                <a:spcPts val="800"/>
              </a:spcAft>
              <a:buAutoNum type="arabicPeriod"/>
            </a:pPr>
            <a:r>
              <a:rPr lang="en-US" sz="2000" kern="100" dirty="0">
                <a:latin typeface="ITC Franklin Gothic LT" panose="020B0604020202020204" charset="0"/>
                <a:ea typeface="Aptos" panose="020B0004020202020204" pitchFamily="34" charset="0"/>
                <a:cs typeface="Times New Roman" panose="02020603050405020304" pitchFamily="18" charset="0"/>
              </a:rPr>
              <a:t>Venkata Rahul Chinta</a:t>
            </a:r>
          </a:p>
          <a:p>
            <a:pPr marL="457200" marR="0" indent="-457200" algn="ctr">
              <a:spcAft>
                <a:spcPts val="800"/>
              </a:spcAft>
              <a:buAutoNum type="arabicPeriod"/>
            </a:pPr>
            <a:r>
              <a:rPr lang="en-US" sz="2000" kern="100" dirty="0">
                <a:latin typeface="ITC Franklin Gothic LT" panose="020B0604020202020204" charset="0"/>
                <a:ea typeface="Aptos" panose="020B0004020202020204" pitchFamily="34" charset="0"/>
                <a:cs typeface="Times New Roman" panose="02020603050405020304" pitchFamily="18" charset="0"/>
              </a:rPr>
              <a:t>Srividya </a:t>
            </a:r>
            <a:r>
              <a:rPr lang="en-US" sz="2000" kern="100" dirty="0" err="1">
                <a:latin typeface="ITC Franklin Gothic LT" panose="020B0604020202020204" charset="0"/>
                <a:ea typeface="Aptos" panose="020B0004020202020204" pitchFamily="34" charset="0"/>
                <a:cs typeface="Times New Roman" panose="02020603050405020304" pitchFamily="18" charset="0"/>
              </a:rPr>
              <a:t>Chatakondu</a:t>
            </a:r>
            <a:endParaRPr lang="en-US" sz="2000" kern="100" dirty="0">
              <a:latin typeface="ITC Franklin Gothic LT" panose="020B0604020202020204" charset="0"/>
              <a:ea typeface="Aptos" panose="020B0004020202020204" pitchFamily="34" charset="0"/>
              <a:cs typeface="Times New Roman" panose="02020603050405020304" pitchFamily="18" charset="0"/>
            </a:endParaRPr>
          </a:p>
          <a:p>
            <a:pPr marL="457200" marR="0" indent="-457200" algn="ctr">
              <a:spcAft>
                <a:spcPts val="800"/>
              </a:spcAft>
              <a:buAutoNum type="arabicPeriod"/>
            </a:pPr>
            <a:r>
              <a:rPr lang="en-US" sz="2000" kern="100" dirty="0">
                <a:effectLst/>
                <a:latin typeface="ITC Franklin Gothic LT" panose="020B0604020202020204" charset="0"/>
                <a:ea typeface="Aptos" panose="020B0004020202020204" pitchFamily="34" charset="0"/>
                <a:cs typeface="Times New Roman" panose="02020603050405020304" pitchFamily="18" charset="0"/>
              </a:rPr>
              <a:t>Thanusha Reddy </a:t>
            </a:r>
            <a:r>
              <a:rPr lang="en-US" sz="2000" kern="100" dirty="0" err="1">
                <a:effectLst/>
                <a:latin typeface="ITC Franklin Gothic LT" panose="020B0604020202020204" charset="0"/>
                <a:ea typeface="Aptos" panose="020B0004020202020204" pitchFamily="34" charset="0"/>
                <a:cs typeface="Times New Roman" panose="02020603050405020304" pitchFamily="18" charset="0"/>
              </a:rPr>
              <a:t>Elluru</a:t>
            </a:r>
            <a:endParaRPr lang="en-US" sz="2000" kern="100" dirty="0">
              <a:latin typeface="ITC Franklin Gothic LT" panose="020B0604020202020204" charset="0"/>
              <a:ea typeface="Aptos" panose="020B0004020202020204" pitchFamily="34" charset="0"/>
              <a:cs typeface="Times New Roman" panose="02020603050405020304" pitchFamily="18" charset="0"/>
            </a:endParaRPr>
          </a:p>
          <a:p>
            <a:pPr marL="457200" marR="0" indent="-457200" algn="ctr">
              <a:spcAft>
                <a:spcPts val="800"/>
              </a:spcAft>
              <a:buAutoNum type="arabicPeriod"/>
            </a:pPr>
            <a:r>
              <a:rPr lang="en-US" sz="2000" kern="100" dirty="0">
                <a:effectLst/>
                <a:latin typeface="ITC Franklin Gothic LT" panose="020B0604020202020204" charset="0"/>
                <a:ea typeface="Aptos" panose="020B0004020202020204" pitchFamily="34" charset="0"/>
                <a:cs typeface="Times New Roman" panose="02020603050405020304" pitchFamily="18" charset="0"/>
              </a:rPr>
              <a:t>Divya Garapati</a:t>
            </a:r>
          </a:p>
          <a:p>
            <a:pPr marL="457200" marR="0" indent="-457200" algn="ctr">
              <a:spcAft>
                <a:spcPts val="800"/>
              </a:spcAft>
              <a:buAutoNum type="arabicPeriod"/>
            </a:pPr>
            <a:r>
              <a:rPr lang="en-US" sz="2000" kern="100" dirty="0">
                <a:effectLst/>
                <a:latin typeface="ITC Franklin Gothic LT" panose="020B0604020202020204" charset="0"/>
                <a:ea typeface="Aptos" panose="020B0004020202020204" pitchFamily="34" charset="0"/>
                <a:cs typeface="Times New Roman" panose="02020603050405020304" pitchFamily="18" charset="0"/>
              </a:rPr>
              <a:t>Sai Nikhil Reddy Kura</a:t>
            </a:r>
            <a:endParaRPr lang="en-US" sz="2000" dirty="0">
              <a:solidFill>
                <a:srgbClr val="1E302C"/>
              </a:solidFill>
              <a:latin typeface="ITC Franklin Gothic LT" panose="020B0604020202020204" charset="0"/>
              <a:ea typeface="ITC Franklin Gothic LT"/>
              <a:cs typeface="ITC Franklin Gothic LT"/>
              <a:sym typeface="ITC Franklin Gothic 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3249EE1C-5940-03DC-6D48-827A50655852}"/>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56EF7BE8-3448-1129-46C8-D3D46322DB74}"/>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DB3FFA43-7E02-41B3-C534-848C577D17FE}"/>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A63E026C-CBD1-7451-6A98-846F864836BB}"/>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DAE8EEF0-787E-51A3-75B7-01C512D7B293}"/>
              </a:ext>
            </a:extLst>
          </p:cNvPr>
          <p:cNvSpPr txBox="1"/>
          <p:nvPr/>
        </p:nvSpPr>
        <p:spPr>
          <a:xfrm>
            <a:off x="152400" y="-179268"/>
            <a:ext cx="17907000" cy="1972656"/>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05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USER INTERFACE DESIGN-RESUME ANALYSIS TAB</a:t>
            </a:r>
          </a:p>
        </p:txBody>
      </p:sp>
      <p:sp>
        <p:nvSpPr>
          <p:cNvPr id="2" name="TextBox 1">
            <a:extLst>
              <a:ext uri="{FF2B5EF4-FFF2-40B4-BE49-F238E27FC236}">
                <a16:creationId xmlns:a16="http://schemas.microsoft.com/office/drawing/2014/main" id="{D832F5A1-59E8-23EF-F3CE-9CB14ADBE89F}"/>
              </a:ext>
            </a:extLst>
          </p:cNvPr>
          <p:cNvSpPr txBox="1"/>
          <p:nvPr/>
        </p:nvSpPr>
        <p:spPr>
          <a:xfrm>
            <a:off x="1371600" y="2133344"/>
            <a:ext cx="15316200" cy="633596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UI Elements: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Browse Files Button: </a:t>
            </a:r>
            <a:r>
              <a:rPr lang="en-US" sz="2100" dirty="0">
                <a:latin typeface="Times New Roman" panose="02020603050405020304" pitchFamily="18" charset="0"/>
                <a:cs typeface="Times New Roman" panose="02020603050405020304" pitchFamily="18" charset="0"/>
              </a:rPr>
              <a:t>Uploads resume (e.g., Person 1’s Resume.pdf”).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Analyze Resume Button: </a:t>
            </a:r>
            <a:r>
              <a:rPr lang="en-US" sz="2100" dirty="0">
                <a:latin typeface="Times New Roman" panose="02020603050405020304" pitchFamily="18" charset="0"/>
                <a:cs typeface="Times New Roman" panose="02020603050405020304" pitchFamily="18" charset="0"/>
              </a:rPr>
              <a:t>Triggers analysis.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Skills Detected List: </a:t>
            </a:r>
            <a:r>
              <a:rPr lang="en-US" sz="2100" dirty="0">
                <a:latin typeface="Times New Roman" panose="02020603050405020304" pitchFamily="18" charset="0"/>
                <a:cs typeface="Times New Roman" panose="02020603050405020304" pitchFamily="18" charset="0"/>
              </a:rPr>
              <a:t>Shows extracted skills (e.g., JavaScript, React).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Job Matches Section: </a:t>
            </a:r>
            <a:r>
              <a:rPr lang="en-US" sz="2100" dirty="0">
                <a:latin typeface="Times New Roman" panose="02020603050405020304" pitchFamily="18" charset="0"/>
                <a:cs typeface="Times New Roman" panose="02020603050405020304" pitchFamily="18" charset="0"/>
              </a:rPr>
              <a:t>Lists top jobs (e.g., Angular Developer, 90% match).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ATS Score Display: </a:t>
            </a:r>
            <a:r>
              <a:rPr lang="en-US" sz="2100" dirty="0">
                <a:latin typeface="Times New Roman" panose="02020603050405020304" pitchFamily="18" charset="0"/>
                <a:cs typeface="Times New Roman" panose="02020603050405020304" pitchFamily="18" charset="0"/>
              </a:rPr>
              <a:t>Shows resume compatibility.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AI Suggestions Box: </a:t>
            </a:r>
            <a:r>
              <a:rPr lang="en-US" sz="2100" dirty="0">
                <a:latin typeface="Times New Roman" panose="02020603050405020304" pitchFamily="18" charset="0"/>
                <a:cs typeface="Times New Roman" panose="02020603050405020304" pitchFamily="18" charset="0"/>
              </a:rPr>
              <a:t>Recommends skill additions</a:t>
            </a:r>
          </a:p>
          <a:p>
            <a:pPr marL="342900" indent="-342900">
              <a:lnSpc>
                <a:spcPct val="150000"/>
              </a:lnSpc>
              <a:buFont typeface="Wingdings" panose="05000000000000000000" pitchFamily="2" charset="2"/>
              <a:buChar char="Ø"/>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Purpose: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Supports resume optimization and job matching.</a:t>
            </a:r>
          </a:p>
          <a:p>
            <a:pPr marL="342900" indent="-342900">
              <a:lnSpc>
                <a:spcPct val="150000"/>
              </a:lnSpc>
              <a:buFont typeface="Wingdings" panose="05000000000000000000" pitchFamily="2" charset="2"/>
              <a:buChar char="Ø"/>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Rationale for Inclusion: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Addresses resume improvement needs using AI insights.</a:t>
            </a:r>
          </a:p>
          <a:p>
            <a:pPr marL="342900" indent="-342900">
              <a:lnSpc>
                <a:spcPct val="150000"/>
              </a:lnSpc>
              <a:buFont typeface="Wingdings" panose="05000000000000000000" pitchFamily="2" charset="2"/>
              <a:buChar char="Ø"/>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Verification: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Ensured job data accuracy via API validation.</a:t>
            </a:r>
          </a:p>
        </p:txBody>
      </p:sp>
      <p:pic>
        <p:nvPicPr>
          <p:cNvPr id="4" name="Picture 3">
            <a:extLst>
              <a:ext uri="{FF2B5EF4-FFF2-40B4-BE49-F238E27FC236}">
                <a16:creationId xmlns:a16="http://schemas.microsoft.com/office/drawing/2014/main" id="{26EAA9EA-CEF4-811A-32EF-B0895CC0F41E}"/>
              </a:ext>
            </a:extLst>
          </p:cNvPr>
          <p:cNvPicPr>
            <a:picLocks noChangeAspect="1"/>
          </p:cNvPicPr>
          <p:nvPr/>
        </p:nvPicPr>
        <p:blipFill>
          <a:blip r:embed="rId2"/>
          <a:stretch>
            <a:fillRect/>
          </a:stretch>
        </p:blipFill>
        <p:spPr>
          <a:xfrm>
            <a:off x="10427491" y="2133344"/>
            <a:ext cx="7631909" cy="3200400"/>
          </a:xfrm>
          <a:prstGeom prst="rect">
            <a:avLst/>
          </a:prstGeom>
        </p:spPr>
      </p:pic>
      <p:pic>
        <p:nvPicPr>
          <p:cNvPr id="10" name="Picture 9">
            <a:extLst>
              <a:ext uri="{FF2B5EF4-FFF2-40B4-BE49-F238E27FC236}">
                <a16:creationId xmlns:a16="http://schemas.microsoft.com/office/drawing/2014/main" id="{08743954-703C-76FE-26F4-6D99A2A34E5F}"/>
              </a:ext>
            </a:extLst>
          </p:cNvPr>
          <p:cNvPicPr>
            <a:picLocks noChangeAspect="1"/>
          </p:cNvPicPr>
          <p:nvPr/>
        </p:nvPicPr>
        <p:blipFill>
          <a:blip r:embed="rId3"/>
          <a:stretch>
            <a:fillRect/>
          </a:stretch>
        </p:blipFill>
        <p:spPr>
          <a:xfrm>
            <a:off x="10427491" y="5448300"/>
            <a:ext cx="7486873" cy="4572000"/>
          </a:xfrm>
          <a:prstGeom prst="rect">
            <a:avLst/>
          </a:prstGeom>
        </p:spPr>
      </p:pic>
    </p:spTree>
    <p:extLst>
      <p:ext uri="{BB962C8B-B14F-4D97-AF65-F5344CB8AC3E}">
        <p14:creationId xmlns:p14="http://schemas.microsoft.com/office/powerpoint/2010/main" val="2208903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DD640757-6B72-BB25-3805-4132DF6EC6CA}"/>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180F6A5F-246A-9DF3-872C-43AE074B95B1}"/>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79AFD826-2E1C-8076-C964-6E2324B42537}"/>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FDF2B3BB-F3F9-A6FA-CDE0-3D3F1417539D}"/>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8E51AF68-7C97-E925-F6C2-EFBFA893C286}"/>
              </a:ext>
            </a:extLst>
          </p:cNvPr>
          <p:cNvSpPr txBox="1"/>
          <p:nvPr/>
        </p:nvSpPr>
        <p:spPr>
          <a:xfrm>
            <a:off x="152400" y="-179268"/>
            <a:ext cx="17907000" cy="1955664"/>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0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USER INTERFACE DESIGN-JOB MARKET ANALYSIS TAB</a:t>
            </a:r>
          </a:p>
        </p:txBody>
      </p:sp>
      <p:sp>
        <p:nvSpPr>
          <p:cNvPr id="2" name="TextBox 1">
            <a:extLst>
              <a:ext uri="{FF2B5EF4-FFF2-40B4-BE49-F238E27FC236}">
                <a16:creationId xmlns:a16="http://schemas.microsoft.com/office/drawing/2014/main" id="{D372D762-C1AB-4608-A1DC-9CD6CBBC070D}"/>
              </a:ext>
            </a:extLst>
          </p:cNvPr>
          <p:cNvSpPr txBox="1"/>
          <p:nvPr/>
        </p:nvSpPr>
        <p:spPr>
          <a:xfrm>
            <a:off x="1371600" y="2133344"/>
            <a:ext cx="15316200" cy="488172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UI Elements: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Charts: </a:t>
            </a:r>
            <a:r>
              <a:rPr lang="en-US" sz="2100" dirty="0">
                <a:latin typeface="Times New Roman" panose="02020603050405020304" pitchFamily="18" charset="0"/>
                <a:cs typeface="Times New Roman" panose="02020603050405020304" pitchFamily="18" charset="0"/>
              </a:rPr>
              <a:t>Bar/pie/line charts for locations, salary ranges, trends.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Top Skills List: </a:t>
            </a:r>
            <a:r>
              <a:rPr lang="en-US" sz="2100" dirty="0">
                <a:latin typeface="Times New Roman" panose="02020603050405020304" pitchFamily="18" charset="0"/>
                <a:cs typeface="Times New Roman" panose="02020603050405020304" pitchFamily="18" charset="0"/>
              </a:rPr>
              <a:t>Ranked skills (e.g., JavaScript, TypeScript).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Interactive Filters: </a:t>
            </a:r>
            <a:r>
              <a:rPr lang="en-US" sz="2100" dirty="0">
                <a:latin typeface="Times New Roman" panose="02020603050405020304" pitchFamily="18" charset="0"/>
                <a:cs typeface="Times New Roman" panose="02020603050405020304" pitchFamily="18" charset="0"/>
              </a:rPr>
              <a:t>Allow chart customization (e.g., by location).</a:t>
            </a:r>
          </a:p>
          <a:p>
            <a:pPr marL="342900" indent="-342900">
              <a:lnSpc>
                <a:spcPct val="150000"/>
              </a:lnSpc>
              <a:buFont typeface="Wingdings" panose="05000000000000000000" pitchFamily="2" charset="2"/>
              <a:buChar char="Ø"/>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Purpose: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Provides deep market insights for career strategy.</a:t>
            </a:r>
          </a:p>
          <a:p>
            <a:pPr marL="342900" indent="-342900">
              <a:lnSpc>
                <a:spcPct val="150000"/>
              </a:lnSpc>
              <a:buFont typeface="Wingdings" panose="05000000000000000000" pitchFamily="2" charset="2"/>
              <a:buChar char="Ø"/>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Rationale for Inclusion: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Visuals simplify complex data; skills guide learning priorities.</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Verification: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Tested chart accuracy against API data.</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D413FC-6AD8-BF1F-852C-3184177CE2E6}"/>
              </a:ext>
            </a:extLst>
          </p:cNvPr>
          <p:cNvPicPr>
            <a:picLocks noChangeAspect="1"/>
          </p:cNvPicPr>
          <p:nvPr/>
        </p:nvPicPr>
        <p:blipFill>
          <a:blip r:embed="rId2"/>
          <a:stretch>
            <a:fillRect/>
          </a:stretch>
        </p:blipFill>
        <p:spPr>
          <a:xfrm>
            <a:off x="9413702" y="2298703"/>
            <a:ext cx="8645698" cy="3259327"/>
          </a:xfrm>
          <a:prstGeom prst="rect">
            <a:avLst/>
          </a:prstGeom>
        </p:spPr>
      </p:pic>
      <p:pic>
        <p:nvPicPr>
          <p:cNvPr id="10" name="Picture 9">
            <a:extLst>
              <a:ext uri="{FF2B5EF4-FFF2-40B4-BE49-F238E27FC236}">
                <a16:creationId xmlns:a16="http://schemas.microsoft.com/office/drawing/2014/main" id="{EC403C3A-5262-50FF-93EC-16D54462BF41}"/>
              </a:ext>
            </a:extLst>
          </p:cNvPr>
          <p:cNvPicPr>
            <a:picLocks noChangeAspect="1"/>
          </p:cNvPicPr>
          <p:nvPr/>
        </p:nvPicPr>
        <p:blipFill>
          <a:blip r:embed="rId3"/>
          <a:stretch>
            <a:fillRect/>
          </a:stretch>
        </p:blipFill>
        <p:spPr>
          <a:xfrm>
            <a:off x="9388642" y="6027118"/>
            <a:ext cx="8670758" cy="3834166"/>
          </a:xfrm>
          <a:prstGeom prst="rect">
            <a:avLst/>
          </a:prstGeom>
        </p:spPr>
      </p:pic>
    </p:spTree>
    <p:extLst>
      <p:ext uri="{BB962C8B-B14F-4D97-AF65-F5344CB8AC3E}">
        <p14:creationId xmlns:p14="http://schemas.microsoft.com/office/powerpoint/2010/main" val="126341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FC9F54F2-7466-A008-6887-80C850BA4AEA}"/>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5FEE4826-DEF3-B837-7031-EC99D50B58E7}"/>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E5002C54-4A69-3E9A-A0FB-9802D1E986FD}"/>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D4F1640C-631E-2A4A-F75F-B469727F6A7B}"/>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7A810DD5-697E-0A52-6D72-0E0B24A630B6}"/>
              </a:ext>
            </a:extLst>
          </p:cNvPr>
          <p:cNvSpPr txBox="1"/>
          <p:nvPr/>
        </p:nvSpPr>
        <p:spPr>
          <a:xfrm>
            <a:off x="990600" y="-179268"/>
            <a:ext cx="16611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USER INTERFACE DESIGN</a:t>
            </a:r>
          </a:p>
        </p:txBody>
      </p:sp>
      <p:sp>
        <p:nvSpPr>
          <p:cNvPr id="2" name="TextBox 1">
            <a:extLst>
              <a:ext uri="{FF2B5EF4-FFF2-40B4-BE49-F238E27FC236}">
                <a16:creationId xmlns:a16="http://schemas.microsoft.com/office/drawing/2014/main" id="{B1DC72A1-AC85-8890-340B-083A7499E1FB}"/>
              </a:ext>
            </a:extLst>
          </p:cNvPr>
          <p:cNvSpPr txBox="1"/>
          <p:nvPr/>
        </p:nvSpPr>
        <p:spPr>
          <a:xfrm>
            <a:off x="1371600" y="2133344"/>
            <a:ext cx="15316200" cy="439697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Challenges: </a:t>
            </a:r>
            <a:endParaRPr lang="en-US" sz="2100" b="1" dirty="0">
              <a:solidFill>
                <a:prstClr val="black"/>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Designing responsive, accessible UI.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Integrating Gemini Flash 2.0 for dynamic insights.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Solutions: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Used Tailwind CSS for responsiveness.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Modularized AI integration via </a:t>
            </a:r>
            <a:r>
              <a:rPr lang="en-US" sz="2100" dirty="0" err="1">
                <a:latin typeface="Times New Roman" panose="02020603050405020304" pitchFamily="18" charset="0"/>
                <a:cs typeface="Times New Roman" panose="02020603050405020304" pitchFamily="18" charset="0"/>
              </a:rPr>
              <a:t>Vercel</a:t>
            </a:r>
            <a:r>
              <a:rPr lang="en-US" sz="2100" dirty="0">
                <a:latin typeface="Times New Roman" panose="02020603050405020304" pitchFamily="18" charset="0"/>
                <a:cs typeface="Times New Roman" panose="02020603050405020304" pitchFamily="18" charset="0"/>
              </a:rPr>
              <a:t> serverless functions.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Relevant Courses: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Web &amp; Mobile Application Development:</a:t>
            </a:r>
            <a:r>
              <a:rPr lang="en-US" sz="2100" dirty="0">
                <a:latin typeface="Times New Roman" panose="02020603050405020304" pitchFamily="18" charset="0"/>
                <a:cs typeface="Times New Roman" panose="02020603050405020304" pitchFamily="18" charset="0"/>
              </a:rPr>
              <a:t> Informed React/Next.js UI design.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Data Visualization: </a:t>
            </a:r>
            <a:r>
              <a:rPr lang="en-US" sz="2100" dirty="0">
                <a:latin typeface="Times New Roman" panose="02020603050405020304" pitchFamily="18" charset="0"/>
                <a:cs typeface="Times New Roman" panose="02020603050405020304" pitchFamily="18" charset="0"/>
              </a:rPr>
              <a:t>Guided chart design and interactivity</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9A8F0F-7D38-F717-CFE5-3CDB602DA136}"/>
              </a:ext>
            </a:extLst>
          </p:cNvPr>
          <p:cNvPicPr>
            <a:picLocks noChangeAspect="1"/>
          </p:cNvPicPr>
          <p:nvPr/>
        </p:nvPicPr>
        <p:blipFill>
          <a:blip r:embed="rId2"/>
          <a:stretch>
            <a:fillRect/>
          </a:stretch>
        </p:blipFill>
        <p:spPr>
          <a:xfrm>
            <a:off x="11277600" y="3390900"/>
            <a:ext cx="5087060" cy="2924583"/>
          </a:xfrm>
          <a:prstGeom prst="rect">
            <a:avLst/>
          </a:prstGeom>
        </p:spPr>
      </p:pic>
    </p:spTree>
    <p:extLst>
      <p:ext uri="{BB962C8B-B14F-4D97-AF65-F5344CB8AC3E}">
        <p14:creationId xmlns:p14="http://schemas.microsoft.com/office/powerpoint/2010/main" val="207899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AFCA8808-A01A-A01C-CE0C-0C0075F497C5}"/>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3051DA43-788E-8359-3A38-346FCCA53506}"/>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DF5EE99E-CAD2-3927-7675-42BD3C47B644}"/>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D328AC07-3E0A-BC1A-A6BB-93362080554C}"/>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A79DC3BA-11C8-BE39-2F51-2FA96CA4F10D}"/>
              </a:ext>
            </a:extLst>
          </p:cNvPr>
          <p:cNvSpPr txBox="1"/>
          <p:nvPr/>
        </p:nvSpPr>
        <p:spPr>
          <a:xfrm>
            <a:off x="228600" y="-179268"/>
            <a:ext cx="17830800" cy="1938672"/>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97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REFLECTION-PROJECT CHARTER </a:t>
            </a:r>
            <a:r>
              <a:rPr lang="en-US" sz="9700" dirty="0">
                <a:solidFill>
                  <a:srgbClr val="8F6234"/>
                </a:solidFill>
                <a:latin typeface="League Gothic"/>
                <a:ea typeface="League Gothic"/>
                <a:cs typeface="League Gothic"/>
                <a:sym typeface="League Gothic"/>
              </a:rPr>
              <a:t>&amp; PROJECT DEFINITION</a:t>
            </a:r>
            <a:endParaRPr kumimoji="0" lang="en-US" sz="97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endParaRPr>
          </a:p>
        </p:txBody>
      </p:sp>
      <p:sp>
        <p:nvSpPr>
          <p:cNvPr id="2" name="TextBox 1">
            <a:extLst>
              <a:ext uri="{FF2B5EF4-FFF2-40B4-BE49-F238E27FC236}">
                <a16:creationId xmlns:a16="http://schemas.microsoft.com/office/drawing/2014/main" id="{A99770AC-1238-A4B9-0C36-421C93CDC00E}"/>
              </a:ext>
            </a:extLst>
          </p:cNvPr>
          <p:cNvSpPr txBox="1"/>
          <p:nvPr/>
        </p:nvSpPr>
        <p:spPr>
          <a:xfrm>
            <a:off x="1371600" y="2133344"/>
            <a:ext cx="15316200" cy="439697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Lessons Learned: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Defining Charter: Initial scope was broad; refined to focus on technical job seekers via iterative user feedback.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Problem Description: Clarified user needs (job matching, market trends) through data analysis.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Approach: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Used user stories and market data to align features with needs.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Challenges: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Ambiguous user scope.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Solution:</a:t>
            </a:r>
            <a:r>
              <a:rPr lang="en-US" sz="2100" dirty="0">
                <a:latin typeface="Times New Roman" panose="02020603050405020304" pitchFamily="18" charset="0"/>
                <a:cs typeface="Times New Roman" panose="02020603050405020304" pitchFamily="18" charset="0"/>
              </a:rPr>
              <a:t> Conducted stakeholder analysis inspired by </a:t>
            </a:r>
            <a:r>
              <a:rPr lang="en-US" sz="2100" b="1" dirty="0">
                <a:latin typeface="Times New Roman" panose="02020603050405020304" pitchFamily="18" charset="0"/>
                <a:cs typeface="Times New Roman" panose="02020603050405020304" pitchFamily="18" charset="0"/>
              </a:rPr>
              <a:t>Project </a:t>
            </a:r>
            <a:br>
              <a:rPr lang="en-US" sz="2100" b="1" dirty="0">
                <a:latin typeface="Times New Roman" panose="02020603050405020304" pitchFamily="18" charset="0"/>
                <a:cs typeface="Times New Roman" panose="02020603050405020304" pitchFamily="18" charset="0"/>
              </a:rPr>
            </a:br>
            <a:r>
              <a:rPr lang="en-US" sz="2100" b="1" dirty="0">
                <a:latin typeface="Times New Roman" panose="02020603050405020304" pitchFamily="18" charset="0"/>
                <a:cs typeface="Times New Roman" panose="02020603050405020304" pitchFamily="18" charset="0"/>
              </a:rPr>
              <a:t>Management </a:t>
            </a:r>
            <a:r>
              <a:rPr lang="en-US" sz="2100" dirty="0">
                <a:latin typeface="Times New Roman" panose="02020603050405020304" pitchFamily="18" charset="0"/>
                <a:cs typeface="Times New Roman" panose="02020603050405020304" pitchFamily="18" charset="0"/>
              </a:rPr>
              <a:t>course.</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6B7203-6AC1-9893-54C0-0759C34AF333}"/>
              </a:ext>
            </a:extLst>
          </p:cNvPr>
          <p:cNvPicPr>
            <a:picLocks noChangeAspect="1"/>
          </p:cNvPicPr>
          <p:nvPr/>
        </p:nvPicPr>
        <p:blipFill>
          <a:blip r:embed="rId2"/>
          <a:stretch>
            <a:fillRect/>
          </a:stretch>
        </p:blipFill>
        <p:spPr>
          <a:xfrm>
            <a:off x="9906000" y="4234453"/>
            <a:ext cx="7230484" cy="4229690"/>
          </a:xfrm>
          <a:prstGeom prst="rect">
            <a:avLst/>
          </a:prstGeom>
        </p:spPr>
      </p:pic>
    </p:spTree>
    <p:extLst>
      <p:ext uri="{BB962C8B-B14F-4D97-AF65-F5344CB8AC3E}">
        <p14:creationId xmlns:p14="http://schemas.microsoft.com/office/powerpoint/2010/main" val="1745224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B22AFBF1-2933-1EF3-B798-6A53D7D42C02}"/>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263D8AA2-6C5E-1B74-2C69-FACB071B2EAA}"/>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3C03478B-3CF1-D1FD-880D-17B35198EF95}"/>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B43A9F3B-258C-1F48-08D5-5BAD903C6C50}"/>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D2B38422-BDF2-E543-03AA-DF3334D0D4CA}"/>
              </a:ext>
            </a:extLst>
          </p:cNvPr>
          <p:cNvSpPr txBox="1"/>
          <p:nvPr/>
        </p:nvSpPr>
        <p:spPr>
          <a:xfrm>
            <a:off x="228600" y="-179268"/>
            <a:ext cx="178308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REFLECTION-TEAM WORK</a:t>
            </a:r>
          </a:p>
        </p:txBody>
      </p:sp>
      <p:sp>
        <p:nvSpPr>
          <p:cNvPr id="2" name="TextBox 1">
            <a:extLst>
              <a:ext uri="{FF2B5EF4-FFF2-40B4-BE49-F238E27FC236}">
                <a16:creationId xmlns:a16="http://schemas.microsoft.com/office/drawing/2014/main" id="{3D354A4C-B652-36FB-D4A3-676B33610E66}"/>
              </a:ext>
            </a:extLst>
          </p:cNvPr>
          <p:cNvSpPr txBox="1"/>
          <p:nvPr/>
        </p:nvSpPr>
        <p:spPr>
          <a:xfrm>
            <a:off x="1371600" y="2133344"/>
            <a:ext cx="15316200" cy="633596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Team Roles: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Venkata Rahul Chinta: Project Manager, IT Architect</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Srividya </a:t>
            </a:r>
            <a:r>
              <a:rPr lang="en-US" sz="2100" dirty="0" err="1">
                <a:latin typeface="Times New Roman" panose="02020603050405020304" pitchFamily="18" charset="0"/>
                <a:cs typeface="Times New Roman" panose="02020603050405020304" pitchFamily="18" charset="0"/>
              </a:rPr>
              <a:t>Chatakondu</a:t>
            </a:r>
            <a:r>
              <a:rPr lang="en-US" sz="2100" dirty="0">
                <a:latin typeface="Times New Roman" panose="02020603050405020304" pitchFamily="18" charset="0"/>
                <a:cs typeface="Times New Roman" panose="02020603050405020304" pitchFamily="18" charset="0"/>
              </a:rPr>
              <a:t>: Data Analyst, Dashboard Developer</a:t>
            </a:r>
          </a:p>
          <a:p>
            <a:pPr marL="800100" lvl="1" indent="-342900">
              <a:lnSpc>
                <a:spcPct val="150000"/>
              </a:lnSpc>
              <a:buFont typeface="Arial" panose="020B0604020202020204" pitchFamily="34" charset="0"/>
              <a:buChar char="•"/>
              <a:defRPr/>
            </a:pPr>
            <a:r>
              <a:rPr lang="en-US" sz="2100" kern="100" dirty="0">
                <a:effectLst/>
                <a:latin typeface="Times New Roman" panose="02020603050405020304" pitchFamily="18" charset="0"/>
                <a:ea typeface="Aptos" panose="020B0004020202020204" pitchFamily="34" charset="0"/>
                <a:cs typeface="Times New Roman" panose="02020603050405020304" pitchFamily="18" charset="0"/>
              </a:rPr>
              <a:t>Thanusha Reddy </a:t>
            </a:r>
            <a:r>
              <a:rPr lang="en-US" sz="2100" kern="100" dirty="0" err="1">
                <a:effectLst/>
                <a:latin typeface="Times New Roman" panose="02020603050405020304" pitchFamily="18" charset="0"/>
                <a:ea typeface="Aptos" panose="020B0004020202020204" pitchFamily="34" charset="0"/>
                <a:cs typeface="Times New Roman" panose="02020603050405020304" pitchFamily="18" charset="0"/>
              </a:rPr>
              <a:t>Elluru</a:t>
            </a:r>
            <a:r>
              <a:rPr lang="en-US" sz="21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Business Process Analyst, IT Architect</a:t>
            </a:r>
          </a:p>
          <a:p>
            <a:pPr marL="800100" lvl="1" indent="-342900">
              <a:lnSpc>
                <a:spcPct val="150000"/>
              </a:lnSpc>
              <a:buFont typeface="Arial" panose="020B0604020202020204" pitchFamily="34" charset="0"/>
              <a:buChar char="•"/>
              <a:defRPr/>
            </a:pPr>
            <a:r>
              <a:rPr lang="en-US" sz="2100" kern="100" dirty="0">
                <a:effectLst/>
                <a:latin typeface="Times New Roman" panose="02020603050405020304" pitchFamily="18" charset="0"/>
                <a:ea typeface="Aptos" panose="020B0004020202020204" pitchFamily="34" charset="0"/>
                <a:cs typeface="Times New Roman" panose="02020603050405020304" pitchFamily="18" charset="0"/>
              </a:rPr>
              <a:t>Divya Garapati: </a:t>
            </a:r>
            <a:r>
              <a:rPr lang="en-US" sz="2100" dirty="0">
                <a:latin typeface="Times New Roman" panose="02020603050405020304" pitchFamily="18" charset="0"/>
                <a:cs typeface="Times New Roman" panose="02020603050405020304" pitchFamily="18" charset="0"/>
              </a:rPr>
              <a:t>Data Scientist, Dashboard </a:t>
            </a:r>
            <a:r>
              <a:rPr lang="en-US" sz="2100" dirty="0" err="1">
                <a:latin typeface="Times New Roman" panose="02020603050405020304" pitchFamily="18" charset="0"/>
                <a:cs typeface="Times New Roman" panose="02020603050405020304" pitchFamily="18" charset="0"/>
              </a:rPr>
              <a:t>Develoepr</a:t>
            </a:r>
            <a:endParaRPr lang="en-US" sz="21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defRPr/>
            </a:pPr>
            <a:r>
              <a:rPr lang="en-US" sz="2100" kern="100" dirty="0">
                <a:effectLst/>
                <a:latin typeface="Times New Roman" panose="02020603050405020304" pitchFamily="18" charset="0"/>
                <a:ea typeface="Aptos" panose="020B0004020202020204" pitchFamily="34" charset="0"/>
                <a:cs typeface="Times New Roman" panose="02020603050405020304" pitchFamily="18" charset="0"/>
              </a:rPr>
              <a:t>Sai Nikhil Reddy Kura</a:t>
            </a:r>
            <a:r>
              <a:rPr lang="en-US" sz="2100" kern="100" dirty="0">
                <a:solidFill>
                  <a:srgbClr val="1E302C"/>
                </a:solidFill>
                <a:effectLst/>
                <a:latin typeface="Times New Roman" panose="02020603050405020304" pitchFamily="18" charset="0"/>
                <a:ea typeface="Aptos" panose="020B0004020202020204" pitchFamily="34" charset="0"/>
                <a:cs typeface="Times New Roman" panose="02020603050405020304" pitchFamily="18" charset="0"/>
                <a:sym typeface="ITC Franklin Gothic LT"/>
              </a:rPr>
              <a:t>: </a:t>
            </a:r>
            <a:r>
              <a:rPr lang="en-US" sz="2100" dirty="0">
                <a:latin typeface="Times New Roman" panose="02020603050405020304" pitchFamily="18" charset="0"/>
                <a:cs typeface="Times New Roman" panose="02020603050405020304" pitchFamily="18" charset="0"/>
              </a:rPr>
              <a:t>Data Analyst, Business Process Analyst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Role Assignment: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Based on skills (e.g., UI expertise, AI knowledge) and interest.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Communication: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Weekly Scrum meetings, Slack for updates.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Challenges: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Coordinating tasks across time zones. </a:t>
            </a:r>
          </a:p>
          <a:p>
            <a:pPr marL="800100" lvl="1" indent="-342900">
              <a:lnSpc>
                <a:spcPct val="150000"/>
              </a:lnSpc>
              <a:buFont typeface="Arial" panose="020B0604020202020204" pitchFamily="34" charset="0"/>
              <a:buChar char="•"/>
              <a:defRPr/>
            </a:pPr>
            <a:r>
              <a:rPr lang="en-US" sz="2100" b="1" dirty="0">
                <a:latin typeface="Times New Roman" panose="02020603050405020304" pitchFamily="18" charset="0"/>
                <a:cs typeface="Times New Roman" panose="02020603050405020304" pitchFamily="18" charset="0"/>
              </a:rPr>
              <a:t>Solution: </a:t>
            </a:r>
            <a:r>
              <a:rPr lang="en-US" sz="2100">
                <a:latin typeface="Times New Roman" panose="02020603050405020304" pitchFamily="18" charset="0"/>
                <a:cs typeface="Times New Roman" panose="02020603050405020304" pitchFamily="18" charset="0"/>
              </a:rPr>
              <a:t>Used Jira </a:t>
            </a:r>
            <a:r>
              <a:rPr lang="en-US" sz="2100" dirty="0">
                <a:latin typeface="Times New Roman" panose="02020603050405020304" pitchFamily="18" charset="0"/>
                <a:cs typeface="Times New Roman" panose="02020603050405020304" pitchFamily="18" charset="0"/>
              </a:rPr>
              <a:t>for task tracking, per Software Engineering course.</a:t>
            </a:r>
          </a:p>
        </p:txBody>
      </p:sp>
      <p:pic>
        <p:nvPicPr>
          <p:cNvPr id="4" name="Picture 3">
            <a:extLst>
              <a:ext uri="{FF2B5EF4-FFF2-40B4-BE49-F238E27FC236}">
                <a16:creationId xmlns:a16="http://schemas.microsoft.com/office/drawing/2014/main" id="{23923180-7CD7-FFB8-CCCA-6A3E1EB539EA}"/>
              </a:ext>
            </a:extLst>
          </p:cNvPr>
          <p:cNvPicPr>
            <a:picLocks noChangeAspect="1"/>
          </p:cNvPicPr>
          <p:nvPr/>
        </p:nvPicPr>
        <p:blipFill>
          <a:blip r:embed="rId2"/>
          <a:stretch>
            <a:fillRect/>
          </a:stretch>
        </p:blipFill>
        <p:spPr>
          <a:xfrm>
            <a:off x="11201400" y="2933700"/>
            <a:ext cx="4953000" cy="4914000"/>
          </a:xfrm>
          <a:prstGeom prst="rect">
            <a:avLst/>
          </a:prstGeom>
        </p:spPr>
      </p:pic>
    </p:spTree>
    <p:extLst>
      <p:ext uri="{BB962C8B-B14F-4D97-AF65-F5344CB8AC3E}">
        <p14:creationId xmlns:p14="http://schemas.microsoft.com/office/powerpoint/2010/main" val="191721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7940D063-9A72-2B4B-CC58-56AF17B2BF89}"/>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AAC36B98-8490-C1B5-001A-D50BA5EFF743}"/>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406BEB62-2ED7-0648-C1D1-66E365558D63}"/>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BCD03EE5-B1FD-9FE9-ECFD-C9EEDD46721F}"/>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13B5DBE6-19BC-DD8B-B31F-C700C5BC68B4}"/>
              </a:ext>
            </a:extLst>
          </p:cNvPr>
          <p:cNvSpPr txBox="1"/>
          <p:nvPr/>
        </p:nvSpPr>
        <p:spPr>
          <a:xfrm>
            <a:off x="228600" y="-179268"/>
            <a:ext cx="17830800" cy="1972656"/>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1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REFLECTION-ACQUIRING DOMAIN KNOWLEDGE</a:t>
            </a:r>
          </a:p>
        </p:txBody>
      </p:sp>
      <p:sp>
        <p:nvSpPr>
          <p:cNvPr id="2" name="TextBox 1">
            <a:extLst>
              <a:ext uri="{FF2B5EF4-FFF2-40B4-BE49-F238E27FC236}">
                <a16:creationId xmlns:a16="http://schemas.microsoft.com/office/drawing/2014/main" id="{6D9A0599-E050-DDC0-E9AE-2A7545F78727}"/>
              </a:ext>
            </a:extLst>
          </p:cNvPr>
          <p:cNvSpPr txBox="1"/>
          <p:nvPr/>
        </p:nvSpPr>
        <p:spPr>
          <a:xfrm>
            <a:off x="1371600" y="2133344"/>
            <a:ext cx="15316200" cy="633596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Approach:</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Researched job market trends via online resources (e.g., LinkedIn reports).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Studied </a:t>
            </a:r>
            <a:r>
              <a:rPr lang="en-US" sz="2100" dirty="0" err="1">
                <a:latin typeface="Times New Roman" panose="02020603050405020304" pitchFamily="18" charset="0"/>
                <a:cs typeface="Times New Roman" panose="02020603050405020304" pitchFamily="18" charset="0"/>
              </a:rPr>
              <a:t>Vercel</a:t>
            </a:r>
            <a:r>
              <a:rPr lang="en-US" sz="2100" dirty="0">
                <a:latin typeface="Times New Roman" panose="02020603050405020304" pitchFamily="18" charset="0"/>
                <a:cs typeface="Times New Roman" panose="02020603050405020304" pitchFamily="18" charset="0"/>
              </a:rPr>
              <a:t> v0 and Gemini Flash 2.0 documentation.</a:t>
            </a:r>
            <a:endPar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solidFill>
                  <a:prstClr val="black"/>
                </a:solidFill>
                <a:latin typeface="Times New Roman" panose="02020603050405020304" pitchFamily="18" charset="0"/>
                <a:cs typeface="Times New Roman" panose="02020603050405020304" pitchFamily="18" charset="0"/>
              </a:rPr>
              <a:t>Tools/ Resources:</a:t>
            </a:r>
          </a:p>
          <a:p>
            <a:pPr marL="800100" lvl="1" indent="-342900">
              <a:lnSpc>
                <a:spcPct val="150000"/>
              </a:lnSpc>
              <a:buFont typeface="Arial" panose="020B0604020202020204" pitchFamily="34" charset="0"/>
              <a:buChar char="•"/>
              <a:defRPr/>
            </a:pPr>
            <a:r>
              <a:rPr lang="en-US" sz="2100" dirty="0" err="1">
                <a:latin typeface="Times New Roman" panose="02020603050405020304" pitchFamily="18" charset="0"/>
                <a:cs typeface="Times New Roman" panose="02020603050405020304" pitchFamily="18" charset="0"/>
              </a:rPr>
              <a:t>Vercel</a:t>
            </a:r>
            <a:r>
              <a:rPr lang="en-US" sz="2100" dirty="0">
                <a:latin typeface="Times New Roman" panose="02020603050405020304" pitchFamily="18" charset="0"/>
                <a:cs typeface="Times New Roman" panose="02020603050405020304" pitchFamily="18" charset="0"/>
              </a:rPr>
              <a:t> docs, Gemini API guides, Stack Overflow. </a:t>
            </a:r>
            <a:endParaRPr lang="en-US" sz="2100" b="1" dirty="0">
              <a:solidFill>
                <a:prstClr val="black"/>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What worked:</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Hands-on prototyping with v0 for UI.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 API testing with Postman.</a:t>
            </a:r>
            <a:endPar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What Didn’t:</a:t>
            </a: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Initial reliance on outdated job market blogs; switched to real-time API data.</a:t>
            </a:r>
            <a:endParaRPr lang="en-US" sz="2100" b="1" dirty="0">
              <a:solidFill>
                <a:prstClr val="black"/>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Relevant Courses: </a:t>
            </a:r>
          </a:p>
          <a:p>
            <a:pPr marL="800100" lvl="1" indent="-342900">
              <a:lnSpc>
                <a:spcPct val="150000"/>
              </a:lnSpc>
              <a:buFont typeface="Arial" panose="020B0604020202020204" pitchFamily="34" charset="0"/>
              <a:buChar char="•"/>
              <a:defRPr/>
            </a:pPr>
            <a:r>
              <a:rPr lang="en-US" sz="2100" b="1" dirty="0">
                <a:latin typeface="Times New Roman" panose="02020603050405020304" pitchFamily="18" charset="0"/>
                <a:cs typeface="Times New Roman" panose="02020603050405020304" pitchFamily="18" charset="0"/>
              </a:rPr>
              <a:t>Information Retrieval: </a:t>
            </a:r>
            <a:r>
              <a:rPr lang="en-US" sz="2100" dirty="0">
                <a:latin typeface="Times New Roman" panose="02020603050405020304" pitchFamily="18" charset="0"/>
                <a:cs typeface="Times New Roman" panose="02020603050405020304" pitchFamily="18" charset="0"/>
              </a:rPr>
              <a:t>Guided API research. </a:t>
            </a:r>
          </a:p>
          <a:p>
            <a:pPr marL="800100" lvl="1" indent="-342900">
              <a:lnSpc>
                <a:spcPct val="150000"/>
              </a:lnSpc>
              <a:buFont typeface="Arial" panose="020B0604020202020204" pitchFamily="34" charset="0"/>
              <a:buChar char="•"/>
              <a:defRPr/>
            </a:pPr>
            <a:r>
              <a:rPr lang="en-US" sz="2100" b="1" dirty="0">
                <a:latin typeface="Times New Roman" panose="02020603050405020304" pitchFamily="18" charset="0"/>
                <a:cs typeface="Times New Roman" panose="02020603050405020304" pitchFamily="18" charset="0"/>
              </a:rPr>
              <a:t>AI Applications: </a:t>
            </a:r>
            <a:r>
              <a:rPr lang="en-US" sz="2100" dirty="0">
                <a:latin typeface="Times New Roman" panose="02020603050405020304" pitchFamily="18" charset="0"/>
                <a:cs typeface="Times New Roman" panose="02020603050405020304" pitchFamily="18" charset="0"/>
              </a:rPr>
              <a:t>Informed Gemini integration.</a:t>
            </a:r>
            <a:endPar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56822C-0343-6431-40A2-16B3FACECE86}"/>
              </a:ext>
            </a:extLst>
          </p:cNvPr>
          <p:cNvPicPr>
            <a:picLocks noChangeAspect="1"/>
          </p:cNvPicPr>
          <p:nvPr/>
        </p:nvPicPr>
        <p:blipFill>
          <a:blip r:embed="rId2"/>
          <a:stretch>
            <a:fillRect/>
          </a:stretch>
        </p:blipFill>
        <p:spPr>
          <a:xfrm>
            <a:off x="10820400" y="3314700"/>
            <a:ext cx="6630527" cy="4355193"/>
          </a:xfrm>
          <a:prstGeom prst="rect">
            <a:avLst/>
          </a:prstGeom>
        </p:spPr>
      </p:pic>
    </p:spTree>
    <p:extLst>
      <p:ext uri="{BB962C8B-B14F-4D97-AF65-F5344CB8AC3E}">
        <p14:creationId xmlns:p14="http://schemas.microsoft.com/office/powerpoint/2010/main" val="34033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BE6B01CD-7AE3-0B90-088C-AAEF6C0BBA87}"/>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401EC35D-7745-1EAC-B338-C3F96142F0C6}"/>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01E8BE53-B5F6-1251-9D40-921F0003A44E}"/>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30814895-F8C2-7F58-2B09-023E7B81989D}"/>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A368E070-58A6-D97A-E5E5-75C9974C6FFF}"/>
              </a:ext>
            </a:extLst>
          </p:cNvPr>
          <p:cNvSpPr txBox="1"/>
          <p:nvPr/>
        </p:nvSpPr>
        <p:spPr>
          <a:xfrm>
            <a:off x="228600" y="-179268"/>
            <a:ext cx="178308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REFLECTION-SELF EFFICACY</a:t>
            </a:r>
          </a:p>
        </p:txBody>
      </p:sp>
      <p:sp>
        <p:nvSpPr>
          <p:cNvPr id="2" name="TextBox 1">
            <a:extLst>
              <a:ext uri="{FF2B5EF4-FFF2-40B4-BE49-F238E27FC236}">
                <a16:creationId xmlns:a16="http://schemas.microsoft.com/office/drawing/2014/main" id="{4A6EC614-9737-92A4-DDC9-98AC2C5D71F5}"/>
              </a:ext>
            </a:extLst>
          </p:cNvPr>
          <p:cNvSpPr txBox="1"/>
          <p:nvPr/>
        </p:nvSpPr>
        <p:spPr>
          <a:xfrm>
            <a:off x="1371600" y="2133344"/>
            <a:ext cx="15316200" cy="488172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Learning New Concepts: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Embraced iterative learning (e.g., mastered Next.js via tutorials).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Working with Others: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Negotiated tasks by aligning strengths; ensured accountability via regular check-ins.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Effort Estimation: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Underestimated API integration time; improved via Software Project Management </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techniques (e.g., PERT).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Challenges: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Initial overconfidence in AI integration. </a:t>
            </a:r>
          </a:p>
          <a:p>
            <a:pPr marL="800100" lvl="1" indent="-342900">
              <a:lnSpc>
                <a:spcPct val="150000"/>
              </a:lnSpc>
              <a:buFont typeface="Arial" panose="020B0604020202020204" pitchFamily="34" charset="0"/>
              <a:buChar char="•"/>
              <a:defRPr/>
            </a:pPr>
            <a:r>
              <a:rPr lang="en-US" sz="2100" b="1" dirty="0">
                <a:latin typeface="Times New Roman" panose="02020603050405020304" pitchFamily="18" charset="0"/>
                <a:cs typeface="Times New Roman" panose="02020603050405020304" pitchFamily="18" charset="0"/>
              </a:rPr>
              <a:t>Solution:</a:t>
            </a:r>
            <a:r>
              <a:rPr lang="en-US" sz="2100" dirty="0">
                <a:latin typeface="Times New Roman" panose="02020603050405020304" pitchFamily="18" charset="0"/>
                <a:cs typeface="Times New Roman" panose="02020603050405020304" pitchFamily="18" charset="0"/>
              </a:rPr>
              <a:t> Broke tasks into smaller milestones.</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2FAAA07-A01C-4098-6ACF-01EAF8476F29}"/>
              </a:ext>
            </a:extLst>
          </p:cNvPr>
          <p:cNvPicPr>
            <a:picLocks noChangeAspect="1"/>
          </p:cNvPicPr>
          <p:nvPr/>
        </p:nvPicPr>
        <p:blipFill>
          <a:blip r:embed="rId2"/>
          <a:stretch>
            <a:fillRect/>
          </a:stretch>
        </p:blipFill>
        <p:spPr>
          <a:xfrm>
            <a:off x="12115800" y="3314700"/>
            <a:ext cx="5363323" cy="5353797"/>
          </a:xfrm>
          <a:prstGeom prst="rect">
            <a:avLst/>
          </a:prstGeom>
        </p:spPr>
      </p:pic>
    </p:spTree>
    <p:extLst>
      <p:ext uri="{BB962C8B-B14F-4D97-AF65-F5344CB8AC3E}">
        <p14:creationId xmlns:p14="http://schemas.microsoft.com/office/powerpoint/2010/main" val="1309499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2A01A7E5-688D-72F5-DECB-12F2F236721E}"/>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C71E93FC-7280-ADB0-5A36-D3F0D4B89CDB}"/>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8780EB3A-651B-BE90-34D9-E3C3C307AB93}"/>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332DB98D-07EE-A2C2-B40A-02A1530EE10D}"/>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AD852F93-41F6-4871-BC8D-02ADE2048F6A}"/>
              </a:ext>
            </a:extLst>
          </p:cNvPr>
          <p:cNvSpPr txBox="1"/>
          <p:nvPr/>
        </p:nvSpPr>
        <p:spPr>
          <a:xfrm>
            <a:off x="228600" y="-179268"/>
            <a:ext cx="178308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REFLECTION-FUTURE APPLICATIONS</a:t>
            </a:r>
          </a:p>
        </p:txBody>
      </p:sp>
      <p:sp>
        <p:nvSpPr>
          <p:cNvPr id="2" name="TextBox 1">
            <a:extLst>
              <a:ext uri="{FF2B5EF4-FFF2-40B4-BE49-F238E27FC236}">
                <a16:creationId xmlns:a16="http://schemas.microsoft.com/office/drawing/2014/main" id="{059AB82C-9B9E-4DF5-90AA-06D2C788678E}"/>
              </a:ext>
            </a:extLst>
          </p:cNvPr>
          <p:cNvSpPr txBox="1"/>
          <p:nvPr/>
        </p:nvSpPr>
        <p:spPr>
          <a:xfrm>
            <a:off x="1371600" y="2133344"/>
            <a:ext cx="15316200" cy="391222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Professional Pursuits: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Apply user-centered design to build intuitive tools.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Use agile methodologies for team projects.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Academic Pursuits: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 Leverage data-driven problem definition in research.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Explore AI-driven decision support further.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Key Takeaway:</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Iterative refinement and teamwork are critical for complex projects. </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22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0544981F-9791-B6FF-BD95-5B31C989017A}"/>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4A6397FC-32D4-2DD2-AEF3-81C8B1361E17}"/>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E553082B-4869-19C2-66CA-27EDED49B988}"/>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8000DCB4-00B8-18BA-FE1F-D19281CC3BCF}"/>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E191FAB1-3956-B32C-6FD2-C16685F2DD51}"/>
              </a:ext>
            </a:extLst>
          </p:cNvPr>
          <p:cNvSpPr txBox="1"/>
          <p:nvPr/>
        </p:nvSpPr>
        <p:spPr>
          <a:xfrm>
            <a:off x="228600" y="-179268"/>
            <a:ext cx="178308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lang="en-US" sz="12000" dirty="0">
                <a:solidFill>
                  <a:srgbClr val="8F6234"/>
                </a:solidFill>
                <a:latin typeface="League Gothic"/>
                <a:ea typeface="League Gothic"/>
                <a:cs typeface="League Gothic"/>
                <a:sym typeface="League Gothic"/>
              </a:rPr>
              <a:t>CONCLUS</a:t>
            </a: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ION</a:t>
            </a:r>
          </a:p>
        </p:txBody>
      </p:sp>
      <p:sp>
        <p:nvSpPr>
          <p:cNvPr id="2" name="TextBox 1">
            <a:extLst>
              <a:ext uri="{FF2B5EF4-FFF2-40B4-BE49-F238E27FC236}">
                <a16:creationId xmlns:a16="http://schemas.microsoft.com/office/drawing/2014/main" id="{7D31AD85-F594-FFB3-4079-98FE8CCB8952}"/>
              </a:ext>
            </a:extLst>
          </p:cNvPr>
          <p:cNvSpPr txBox="1"/>
          <p:nvPr/>
        </p:nvSpPr>
        <p:spPr>
          <a:xfrm>
            <a:off x="1371600" y="2133344"/>
            <a:ext cx="15316200" cy="439697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Summary: </a:t>
            </a:r>
          </a:p>
          <a:p>
            <a:pPr marL="800100" lvl="1" indent="-342900">
              <a:lnSpc>
                <a:spcPct val="150000"/>
              </a:lnSpc>
              <a:buFont typeface="Arial" panose="020B0604020202020204" pitchFamily="34" charset="0"/>
              <a:buChar char="•"/>
              <a:defRPr/>
            </a:pPr>
            <a:r>
              <a:rPr lang="en-US" sz="2100" dirty="0" err="1">
                <a:latin typeface="Times New Roman" panose="02020603050405020304" pitchFamily="18" charset="0"/>
                <a:cs typeface="Times New Roman" panose="02020603050405020304" pitchFamily="18" charset="0"/>
              </a:rPr>
              <a:t>JobSearch</a:t>
            </a:r>
            <a:r>
              <a:rPr lang="en-US" sz="2100" dirty="0">
                <a:latin typeface="Times New Roman" panose="02020603050405020304" pitchFamily="18" charset="0"/>
                <a:cs typeface="Times New Roman" panose="02020603050405020304" pitchFamily="18" charset="0"/>
              </a:rPr>
              <a:t> Dashboard empowers technical job seekers with job discovery, market insights, and resume optimization.</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 Built with </a:t>
            </a:r>
            <a:r>
              <a:rPr lang="en-US" sz="2100" dirty="0" err="1">
                <a:latin typeface="Times New Roman" panose="02020603050405020304" pitchFamily="18" charset="0"/>
                <a:cs typeface="Times New Roman" panose="02020603050405020304" pitchFamily="18" charset="0"/>
              </a:rPr>
              <a:t>Vercel</a:t>
            </a:r>
            <a:r>
              <a:rPr lang="en-US" sz="2100" dirty="0">
                <a:latin typeface="Times New Roman" panose="02020603050405020304" pitchFamily="18" charset="0"/>
                <a:cs typeface="Times New Roman" panose="02020603050405020304" pitchFamily="18" charset="0"/>
              </a:rPr>
              <a:t>, Gemini Flash 2.0, and free API for scalability and AI insights.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Impact: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Addresses real-world job search challenges.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Demonstrates AI and web development synergy.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Future Work: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Enhance API for real-time data. </a:t>
            </a:r>
          </a:p>
          <a:p>
            <a:pPr marL="800100" lvl="1" indent="-342900">
              <a:lnSpc>
                <a:spcPct val="150000"/>
              </a:lnSpc>
              <a:buFont typeface="Arial" panose="020B0604020202020204" pitchFamily="34" charset="0"/>
              <a:buChar char="•"/>
              <a:defRPr/>
            </a:pPr>
            <a:r>
              <a:rPr lang="en-US" sz="2100" dirty="0">
                <a:latin typeface="Times New Roman" panose="02020603050405020304" pitchFamily="18" charset="0"/>
                <a:cs typeface="Times New Roman" panose="02020603050405020304" pitchFamily="18" charset="0"/>
              </a:rPr>
              <a:t>Expand resume analysis for non-technical roles. </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11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grpSp>
        <p:nvGrpSpPr>
          <p:cNvPr id="2" name="Group 2"/>
          <p:cNvGrpSpPr/>
          <p:nvPr/>
        </p:nvGrpSpPr>
        <p:grpSpPr>
          <a:xfrm>
            <a:off x="-557510" y="-889891"/>
            <a:ext cx="19403020" cy="1779782"/>
            <a:chOff x="0" y="0"/>
            <a:chExt cx="5110260" cy="468749"/>
          </a:xfrm>
        </p:grpSpPr>
        <p:sp>
          <p:nvSpPr>
            <p:cNvPr id="3" name="Freeform 3"/>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txBody>
            <a:bodyPr/>
            <a:lstStyle/>
            <a:p>
              <a:endParaRPr lang="en-US"/>
            </a:p>
          </p:txBody>
        </p:sp>
        <p:sp>
          <p:nvSpPr>
            <p:cNvPr id="4" name="TextBox 4"/>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510" y="9397109"/>
            <a:ext cx="19403020" cy="1779782"/>
            <a:chOff x="0" y="0"/>
            <a:chExt cx="5110260" cy="468749"/>
          </a:xfrm>
        </p:grpSpPr>
        <p:sp>
          <p:nvSpPr>
            <p:cNvPr id="6" name="Freeform 6"/>
            <p:cNvSpPr/>
            <p:nvPr/>
          </p:nvSpPr>
          <p:spPr>
            <a:xfrm>
              <a:off x="0" y="0"/>
              <a:ext cx="5110261" cy="468749"/>
            </a:xfrm>
            <a:custGeom>
              <a:avLst/>
              <a:gdLst/>
              <a:ahLst/>
              <a:cxnLst/>
              <a:rect l="l" t="t" r="r" b="b"/>
              <a:pathLst>
                <a:path w="5110261" h="468749">
                  <a:moveTo>
                    <a:pt x="0" y="0"/>
                  </a:moveTo>
                  <a:lnTo>
                    <a:pt x="5110261" y="0"/>
                  </a:lnTo>
                  <a:lnTo>
                    <a:pt x="5110261" y="468749"/>
                  </a:lnTo>
                  <a:lnTo>
                    <a:pt x="0" y="468749"/>
                  </a:lnTo>
                  <a:close/>
                </a:path>
              </a:pathLst>
            </a:custGeom>
            <a:solidFill>
              <a:srgbClr val="8DAFA8"/>
            </a:solidFill>
          </p:spPr>
          <p:txBody>
            <a:bodyPr/>
            <a:lstStyle/>
            <a:p>
              <a:endParaRPr lang="en-US"/>
            </a:p>
          </p:txBody>
        </p:sp>
        <p:sp>
          <p:nvSpPr>
            <p:cNvPr id="7" name="TextBox 7"/>
            <p:cNvSpPr txBox="1"/>
            <p:nvPr/>
          </p:nvSpPr>
          <p:spPr>
            <a:xfrm>
              <a:off x="0" y="-47625"/>
              <a:ext cx="5110260" cy="51637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987553" y="1741608"/>
            <a:ext cx="6684726" cy="66847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763173" y="2234242"/>
            <a:ext cx="3729774" cy="37297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198835" y="4790890"/>
            <a:ext cx="3373245" cy="337324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14807" y="1741608"/>
            <a:ext cx="8030218" cy="6803785"/>
          </a:xfrm>
          <a:custGeom>
            <a:avLst/>
            <a:gdLst/>
            <a:ahLst/>
            <a:cxnLst/>
            <a:rect l="l" t="t" r="r" b="b"/>
            <a:pathLst>
              <a:path w="8030218" h="6803785">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1215788" y="1733389"/>
            <a:ext cx="5800532" cy="3590890"/>
          </a:xfrm>
          <a:prstGeom prst="rect">
            <a:avLst/>
          </a:prstGeom>
        </p:spPr>
        <p:txBody>
          <a:bodyPr wrap="square" lIns="0" tIns="0" rIns="0" bIns="0" rtlCol="0" anchor="t">
            <a:spAutoFit/>
          </a:bodyPr>
          <a:lstStyle/>
          <a:p>
            <a:pPr algn="l">
              <a:lnSpc>
                <a:spcPts val="29398"/>
              </a:lnSpc>
              <a:spcBef>
                <a:spcPct val="0"/>
              </a:spcBef>
            </a:pPr>
            <a:r>
              <a:rPr lang="en-US" sz="20999" dirty="0">
                <a:solidFill>
                  <a:srgbClr val="8F6234"/>
                </a:solidFill>
                <a:latin typeface="League Gothic"/>
                <a:ea typeface="League Gothic"/>
                <a:cs typeface="League Gothic"/>
                <a:sym typeface="League Gothic"/>
              </a:rPr>
              <a:t>THANK</a:t>
            </a:r>
          </a:p>
        </p:txBody>
      </p:sp>
      <p:sp>
        <p:nvSpPr>
          <p:cNvPr id="19" name="TextBox 19"/>
          <p:cNvSpPr txBox="1"/>
          <p:nvPr/>
        </p:nvSpPr>
        <p:spPr>
          <a:xfrm>
            <a:off x="1818084" y="4441414"/>
            <a:ext cx="7548663" cy="2066844"/>
          </a:xfrm>
          <a:prstGeom prst="rect">
            <a:avLst/>
          </a:prstGeom>
        </p:spPr>
        <p:txBody>
          <a:bodyPr lIns="0" tIns="0" rIns="0" bIns="0" rtlCol="0" anchor="t">
            <a:spAutoFit/>
          </a:bodyPr>
          <a:lstStyle/>
          <a:p>
            <a:pPr algn="l">
              <a:lnSpc>
                <a:spcPts val="16800"/>
              </a:lnSpc>
              <a:spcBef>
                <a:spcPct val="0"/>
              </a:spcBef>
            </a:pPr>
            <a:r>
              <a:rPr lang="en-US" sz="12000" dirty="0">
                <a:solidFill>
                  <a:srgbClr val="1E302C"/>
                </a:solidFill>
                <a:latin typeface="Amsterdam Four"/>
                <a:ea typeface="Amsterdam Four"/>
                <a:cs typeface="Amsterdam Four"/>
                <a:sym typeface="Amsterdam Four"/>
              </a:rPr>
              <a:t>You</a:t>
            </a:r>
          </a:p>
        </p:txBody>
      </p:sp>
      <p:sp>
        <p:nvSpPr>
          <p:cNvPr id="32" name="Freeform 32"/>
          <p:cNvSpPr/>
          <p:nvPr/>
        </p:nvSpPr>
        <p:spPr>
          <a:xfrm rot="-8491720">
            <a:off x="6963099" y="5409702"/>
            <a:ext cx="2254244" cy="971374"/>
          </a:xfrm>
          <a:custGeom>
            <a:avLst/>
            <a:gdLst/>
            <a:ahLst/>
            <a:cxnLst/>
            <a:rect l="l" t="t" r="r" b="b"/>
            <a:pathLst>
              <a:path w="2254244" h="971374">
                <a:moveTo>
                  <a:pt x="0" y="0"/>
                </a:moveTo>
                <a:lnTo>
                  <a:pt x="2254245" y="0"/>
                </a:lnTo>
                <a:lnTo>
                  <a:pt x="2254245"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33"/>
          <p:cNvSpPr/>
          <p:nvPr/>
        </p:nvSpPr>
        <p:spPr>
          <a:xfrm rot="3134415">
            <a:off x="16132471" y="1910334"/>
            <a:ext cx="1503369" cy="647815"/>
          </a:xfrm>
          <a:custGeom>
            <a:avLst/>
            <a:gdLst/>
            <a:ahLst/>
            <a:cxnLst/>
            <a:rect l="l" t="t" r="r" b="b"/>
            <a:pathLst>
              <a:path w="1503369" h="647815">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7686876" y="1854993"/>
            <a:ext cx="1941184" cy="2073109"/>
          </a:xfrm>
          <a:custGeom>
            <a:avLst/>
            <a:gdLst/>
            <a:ahLst/>
            <a:cxnLst/>
            <a:rect l="l" t="t" r="r" b="b"/>
            <a:pathLst>
              <a:path w="1941184" h="2073109">
                <a:moveTo>
                  <a:pt x="0" y="0"/>
                </a:moveTo>
                <a:lnTo>
                  <a:pt x="1941184" y="0"/>
                </a:lnTo>
                <a:lnTo>
                  <a:pt x="1941184" y="2073109"/>
                </a:lnTo>
                <a:lnTo>
                  <a:pt x="0" y="20731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Freeform 35"/>
          <p:cNvSpPr/>
          <p:nvPr/>
        </p:nvSpPr>
        <p:spPr>
          <a:xfrm flipH="1">
            <a:off x="11388732" y="5620686"/>
            <a:ext cx="1941184" cy="2073109"/>
          </a:xfrm>
          <a:custGeom>
            <a:avLst/>
            <a:gdLst/>
            <a:ahLst/>
            <a:cxnLst/>
            <a:rect l="l" t="t" r="r" b="b"/>
            <a:pathLst>
              <a:path w="1941184" h="2073109">
                <a:moveTo>
                  <a:pt x="1941184" y="0"/>
                </a:moveTo>
                <a:lnTo>
                  <a:pt x="0" y="0"/>
                </a:lnTo>
                <a:lnTo>
                  <a:pt x="0" y="2073110"/>
                </a:lnTo>
                <a:lnTo>
                  <a:pt x="1941184" y="2073110"/>
                </a:lnTo>
                <a:lnTo>
                  <a:pt x="19411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9428" y="0"/>
            <a:ext cx="11208572" cy="10287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5" name="TextBox 5"/>
          <p:cNvSpPr txBox="1"/>
          <p:nvPr/>
        </p:nvSpPr>
        <p:spPr>
          <a:xfrm>
            <a:off x="1257301" y="965200"/>
            <a:ext cx="5832789" cy="2700789"/>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dirty="0">
              <a:latin typeface="+mj-lt"/>
              <a:ea typeface="+mj-ea"/>
              <a:cs typeface="+mj-cs"/>
              <a:sym typeface="League Gothic"/>
            </a:endParaRPr>
          </a:p>
        </p:txBody>
      </p:sp>
      <p:sp>
        <p:nvSpPr>
          <p:cNvPr id="6" name="TextBox 6"/>
          <p:cNvSpPr txBox="1"/>
          <p:nvPr/>
        </p:nvSpPr>
        <p:spPr>
          <a:xfrm>
            <a:off x="1129924" y="2728956"/>
            <a:ext cx="6947275" cy="5330372"/>
          </a:xfrm>
          <a:prstGeom prst="rect">
            <a:avLst/>
          </a:prstGeom>
        </p:spPr>
        <p:txBody>
          <a:bodyPr vert="horz" lIns="91440" tIns="45720" rIns="91440" bIns="45720" rtlCol="0">
            <a:noAutofit/>
          </a:bodyPr>
          <a:lstStyle/>
          <a:p>
            <a:pPr marL="342900" indent="-228600">
              <a:lnSpc>
                <a:spcPct val="150000"/>
              </a:lnSpc>
              <a:spcBef>
                <a:spcPct val="0"/>
              </a:spcBef>
              <a:spcAft>
                <a:spcPts val="600"/>
              </a:spcAft>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Objective: </a:t>
            </a:r>
            <a:r>
              <a:rPr lang="en-US" sz="2100" dirty="0">
                <a:latin typeface="Times New Roman" panose="02020603050405020304" pitchFamily="18" charset="0"/>
                <a:cs typeface="Times New Roman" panose="02020603050405020304" pitchFamily="18" charset="0"/>
              </a:rPr>
              <a:t>Build an AI-powered web application to assist job seekers with job discovery, market analysis, and resume optimization. </a:t>
            </a:r>
          </a:p>
          <a:p>
            <a:pPr marL="342900" indent="-228600">
              <a:lnSpc>
                <a:spcPct val="150000"/>
              </a:lnSpc>
              <a:spcBef>
                <a:spcPct val="0"/>
              </a:spcBef>
              <a:spcAft>
                <a:spcPts val="600"/>
              </a:spcAft>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Key Features: </a:t>
            </a:r>
          </a:p>
          <a:p>
            <a:pPr marL="800100" lvl="1" indent="-228600">
              <a:lnSpc>
                <a:spcPct val="150000"/>
              </a:lnSpc>
              <a:spcBef>
                <a:spcPct val="0"/>
              </a:spcBef>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Interactive job search with filters </a:t>
            </a:r>
          </a:p>
          <a:p>
            <a:pPr marL="800100" lvl="1" indent="-228600">
              <a:lnSpc>
                <a:spcPct val="150000"/>
              </a:lnSpc>
              <a:spcBef>
                <a:spcPct val="0"/>
              </a:spcBef>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Market trend visualizations </a:t>
            </a:r>
          </a:p>
          <a:p>
            <a:pPr marL="800100" lvl="1" indent="-228600">
              <a:lnSpc>
                <a:spcPct val="150000"/>
              </a:lnSpc>
              <a:spcBef>
                <a:spcPct val="0"/>
              </a:spcBef>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Resume analysis and job matching using Gemini Flash 2.0 </a:t>
            </a:r>
          </a:p>
          <a:p>
            <a:pPr marL="800100" lvl="1" indent="-228600">
              <a:lnSpc>
                <a:spcPct val="150000"/>
              </a:lnSpc>
              <a:spcBef>
                <a:spcPct val="0"/>
              </a:spcBef>
              <a:spcAft>
                <a:spcPts val="600"/>
              </a:spcAf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Daily job data updates via free API </a:t>
            </a:r>
          </a:p>
          <a:p>
            <a:pPr marL="342900" indent="-228600">
              <a:lnSpc>
                <a:spcPct val="150000"/>
              </a:lnSpc>
              <a:spcBef>
                <a:spcPct val="0"/>
              </a:spcBef>
              <a:spcAft>
                <a:spcPts val="600"/>
              </a:spcAft>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Deployment: </a:t>
            </a:r>
            <a:r>
              <a:rPr lang="en-US" sz="2100" dirty="0">
                <a:latin typeface="Times New Roman" panose="02020603050405020304" pitchFamily="18" charset="0"/>
                <a:cs typeface="Times New Roman" panose="02020603050405020304" pitchFamily="18" charset="0"/>
              </a:rPr>
              <a:t>Hosted on </a:t>
            </a:r>
            <a:r>
              <a:rPr lang="en-US" sz="2100" dirty="0" err="1">
                <a:latin typeface="Times New Roman" panose="02020603050405020304" pitchFamily="18" charset="0"/>
                <a:cs typeface="Times New Roman" panose="02020603050405020304" pitchFamily="18" charset="0"/>
              </a:rPr>
              <a:t>Vercel</a:t>
            </a:r>
            <a:r>
              <a:rPr lang="en-US" sz="2100" dirty="0">
                <a:latin typeface="Times New Roman" panose="02020603050405020304" pitchFamily="18" charset="0"/>
                <a:cs typeface="Times New Roman" panose="02020603050405020304" pitchFamily="18" charset="0"/>
              </a:rPr>
              <a:t>, likely generated with v0 </a:t>
            </a:r>
          </a:p>
          <a:p>
            <a:pPr marL="342900" indent="-228600">
              <a:lnSpc>
                <a:spcPct val="150000"/>
              </a:lnSpc>
              <a:spcBef>
                <a:spcPct val="0"/>
              </a:spcBef>
              <a:spcAft>
                <a:spcPts val="600"/>
              </a:spcAft>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Context: </a:t>
            </a:r>
            <a:r>
              <a:rPr lang="en-US" sz="2100" dirty="0">
                <a:latin typeface="Times New Roman" panose="02020603050405020304" pitchFamily="18" charset="0"/>
                <a:cs typeface="Times New Roman" panose="02020603050405020304" pitchFamily="18" charset="0"/>
              </a:rPr>
              <a:t>Master’s research project exploring AI-driven job search tools</a:t>
            </a:r>
            <a:endParaRPr lang="en-US" sz="2100" dirty="0">
              <a:latin typeface="Times New Roman" panose="02020603050405020304" pitchFamily="18" charset="0"/>
              <a:cs typeface="Times New Roman" panose="02020603050405020304" pitchFamily="18" charset="0"/>
              <a:sym typeface="ITC Franklin Gothic LT"/>
            </a:endParaRPr>
          </a:p>
        </p:txBody>
      </p:sp>
      <p:pic>
        <p:nvPicPr>
          <p:cNvPr id="12" name="Picture 11">
            <a:extLst>
              <a:ext uri="{FF2B5EF4-FFF2-40B4-BE49-F238E27FC236}">
                <a16:creationId xmlns:a16="http://schemas.microsoft.com/office/drawing/2014/main" id="{F9A1D305-871B-0BAA-2F7E-836B7AC64885}"/>
              </a:ext>
            </a:extLst>
          </p:cNvPr>
          <p:cNvPicPr>
            <a:picLocks noChangeAspect="1"/>
          </p:cNvPicPr>
          <p:nvPr/>
        </p:nvPicPr>
        <p:blipFill>
          <a:blip r:embed="rId2"/>
          <a:stretch>
            <a:fillRect/>
          </a:stretch>
        </p:blipFill>
        <p:spPr>
          <a:xfrm>
            <a:off x="10310994" y="3174826"/>
            <a:ext cx="6600676" cy="4884502"/>
          </a:xfrm>
          <a:prstGeom prst="rect">
            <a:avLst/>
          </a:prstGeom>
        </p:spPr>
      </p:pic>
      <p:grpSp>
        <p:nvGrpSpPr>
          <p:cNvPr id="7" name="Group 7"/>
          <p:cNvGrpSpPr/>
          <p:nvPr/>
        </p:nvGrpSpPr>
        <p:grpSpPr>
          <a:xfrm>
            <a:off x="0" y="-723900"/>
            <a:ext cx="18307812" cy="2625220"/>
            <a:chOff x="0" y="-47625"/>
            <a:chExt cx="5110948" cy="752807"/>
          </a:xfrm>
        </p:grpSpPr>
        <p:sp>
          <p:nvSpPr>
            <p:cNvPr id="8" name="Freeform 8"/>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endParaRPr lang="en-US"/>
            </a:p>
          </p:txBody>
        </p:sp>
        <p:sp>
          <p:nvSpPr>
            <p:cNvPr id="9" name="TextBox 9"/>
            <p:cNvSpPr txBox="1"/>
            <p:nvPr/>
          </p:nvSpPr>
          <p:spPr>
            <a:xfrm>
              <a:off x="0" y="-47625"/>
              <a:ext cx="5110260" cy="697346"/>
            </a:xfrm>
            <a:prstGeom prst="rect">
              <a:avLst/>
            </a:prstGeom>
          </p:spPr>
          <p:txBody>
            <a:bodyPr lIns="50800" tIns="50800" rIns="50800" bIns="50800" rtlCol="0" anchor="ctr"/>
            <a:lstStyle/>
            <a:p>
              <a:pPr algn="ctr">
                <a:lnSpc>
                  <a:spcPts val="2659"/>
                </a:lnSpc>
              </a:pPr>
              <a:endParaRPr/>
            </a:p>
          </p:txBody>
        </p:sp>
      </p:grpSp>
      <p:sp>
        <p:nvSpPr>
          <p:cNvPr id="13" name="TextBox 12">
            <a:extLst>
              <a:ext uri="{FF2B5EF4-FFF2-40B4-BE49-F238E27FC236}">
                <a16:creationId xmlns:a16="http://schemas.microsoft.com/office/drawing/2014/main" id="{860D8E4B-5581-2FAF-ED84-3B11F40422F8}"/>
              </a:ext>
            </a:extLst>
          </p:cNvPr>
          <p:cNvSpPr txBox="1"/>
          <p:nvPr/>
        </p:nvSpPr>
        <p:spPr>
          <a:xfrm>
            <a:off x="2286000" y="52061"/>
            <a:ext cx="14249400" cy="1938992"/>
          </a:xfrm>
          <a:prstGeom prst="rect">
            <a:avLst/>
          </a:prstGeom>
          <a:noFill/>
        </p:spPr>
        <p:txBody>
          <a:bodyPr wrap="square" rtlCol="0">
            <a:spAutoFit/>
          </a:bodyPr>
          <a:lstStyle/>
          <a:p>
            <a:pPr algn="ctr"/>
            <a:r>
              <a:rPr lang="en-US" sz="12000" dirty="0">
                <a:solidFill>
                  <a:srgbClr val="8F6234"/>
                </a:solidFill>
                <a:latin typeface="League Gothic" panose="020B0604020202020204" charset="0"/>
              </a:rPr>
              <a:t>PROJECT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3F5CE6CC-9B95-89B8-C5E3-BD7BD0EEF41F}"/>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1A2EA401-52DF-0A41-5D91-4EC5A4B87D98}"/>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12A493BD-8D29-EBF2-4528-AA9F6B8301F0}"/>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9ED35605-873A-7793-3611-958A867DBD05}"/>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FE31D29E-3695-79DA-DC54-95A677EEDF08}"/>
              </a:ext>
            </a:extLst>
          </p:cNvPr>
          <p:cNvSpPr txBox="1"/>
          <p:nvPr/>
        </p:nvSpPr>
        <p:spPr>
          <a:xfrm>
            <a:off x="2895600" y="22681"/>
            <a:ext cx="118872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lang="en-US" sz="12000" dirty="0">
                <a:solidFill>
                  <a:srgbClr val="8F6234"/>
                </a:solidFill>
                <a:latin typeface="League Gothic"/>
                <a:ea typeface="League Gothic"/>
                <a:cs typeface="League Gothic"/>
                <a:sym typeface="League Gothic"/>
              </a:rPr>
              <a:t>INTENTED USER PROFILE</a:t>
            </a:r>
            <a:endPar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endParaRPr>
          </a:p>
        </p:txBody>
      </p:sp>
      <p:graphicFrame>
        <p:nvGraphicFramePr>
          <p:cNvPr id="11" name="TextBox 1">
            <a:extLst>
              <a:ext uri="{FF2B5EF4-FFF2-40B4-BE49-F238E27FC236}">
                <a16:creationId xmlns:a16="http://schemas.microsoft.com/office/drawing/2014/main" id="{9E93D17C-9376-6C30-68C7-7EFB9071FE81}"/>
              </a:ext>
            </a:extLst>
          </p:cNvPr>
          <p:cNvGraphicFramePr/>
          <p:nvPr>
            <p:extLst>
              <p:ext uri="{D42A27DB-BD31-4B8C-83A1-F6EECF244321}">
                <p14:modId xmlns:p14="http://schemas.microsoft.com/office/powerpoint/2010/main" val="2342030834"/>
              </p:ext>
            </p:extLst>
          </p:nvPr>
        </p:nvGraphicFramePr>
        <p:xfrm>
          <a:off x="533400" y="2032379"/>
          <a:ext cx="17526000" cy="7835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301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B8F000D5-9483-4D65-88D8-AC642235AD7C}"/>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6E963572-CAA1-3A4C-3E4B-A5117B0A8F36}"/>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C29C2D98-BBF7-EB86-3D9D-5A48E0B97846}"/>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7B1706C3-F6D8-6C25-A85B-B11734490DE7}"/>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63A69FDA-18E8-88D6-4B7F-9EA37B798D6E}"/>
              </a:ext>
            </a:extLst>
          </p:cNvPr>
          <p:cNvSpPr txBox="1"/>
          <p:nvPr/>
        </p:nvSpPr>
        <p:spPr>
          <a:xfrm>
            <a:off x="990600" y="-179268"/>
            <a:ext cx="16611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lang="en-US" sz="12000" dirty="0">
                <a:solidFill>
                  <a:srgbClr val="8F6234"/>
                </a:solidFill>
                <a:latin typeface="League Gothic"/>
                <a:ea typeface="League Gothic"/>
                <a:cs typeface="League Gothic"/>
                <a:sym typeface="League Gothic"/>
              </a:rPr>
              <a:t>DECISION-MAKING NEEDS OF THE USER</a:t>
            </a:r>
            <a:endPar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endParaRPr>
          </a:p>
        </p:txBody>
      </p:sp>
      <p:graphicFrame>
        <p:nvGraphicFramePr>
          <p:cNvPr id="11" name="TextBox 1">
            <a:extLst>
              <a:ext uri="{FF2B5EF4-FFF2-40B4-BE49-F238E27FC236}">
                <a16:creationId xmlns:a16="http://schemas.microsoft.com/office/drawing/2014/main" id="{FE607A3C-A181-7C7F-FA47-74E8E0F39271}"/>
              </a:ext>
            </a:extLst>
          </p:cNvPr>
          <p:cNvGraphicFramePr/>
          <p:nvPr>
            <p:extLst>
              <p:ext uri="{D42A27DB-BD31-4B8C-83A1-F6EECF244321}">
                <p14:modId xmlns:p14="http://schemas.microsoft.com/office/powerpoint/2010/main" val="1534226785"/>
              </p:ext>
            </p:extLst>
          </p:nvPr>
        </p:nvGraphicFramePr>
        <p:xfrm>
          <a:off x="1371600" y="2010441"/>
          <a:ext cx="15316200" cy="8086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39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F5175221-F542-2B6E-3470-F74CCD3A88BE}"/>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84FCF945-F03F-13C8-C3E3-950A59B6BEC2}"/>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CC20F311-274F-4CB4-83A3-973EE36ACE93}"/>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0C8E730D-F05E-7E50-3B84-1840E5520F48}"/>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8E61FDFF-2A86-3D8D-D7FE-B51556B0BCA7}"/>
              </a:ext>
            </a:extLst>
          </p:cNvPr>
          <p:cNvSpPr txBox="1"/>
          <p:nvPr/>
        </p:nvSpPr>
        <p:spPr>
          <a:xfrm>
            <a:off x="533400" y="-179268"/>
            <a:ext cx="17373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DECISION-MAKING NEEDS OF THE USER </a:t>
            </a:r>
            <a:r>
              <a:rPr kumimoji="0" lang="en-US" sz="36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a:t>
            </a:r>
            <a:r>
              <a:rPr kumimoji="0" lang="en-US" sz="3600" b="0" i="0" u="none" strike="noStrike" kern="1200" cap="none" spc="0" normalizeH="0" baseline="0" noProof="0" dirty="0" err="1">
                <a:ln>
                  <a:noFill/>
                </a:ln>
                <a:solidFill>
                  <a:srgbClr val="8F6234"/>
                </a:solidFill>
                <a:effectLst/>
                <a:uLnTx/>
                <a:uFillTx/>
                <a:latin typeface="League Gothic"/>
                <a:ea typeface="League Gothic"/>
                <a:cs typeface="League Gothic"/>
                <a:sym typeface="League Gothic"/>
              </a:rPr>
              <a:t>contd</a:t>
            </a:r>
            <a:r>
              <a:rPr kumimoji="0" lang="en-US" sz="36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a:t>
            </a:r>
          </a:p>
        </p:txBody>
      </p:sp>
      <p:graphicFrame>
        <p:nvGraphicFramePr>
          <p:cNvPr id="3" name="TextBox 1">
            <a:extLst>
              <a:ext uri="{FF2B5EF4-FFF2-40B4-BE49-F238E27FC236}">
                <a16:creationId xmlns:a16="http://schemas.microsoft.com/office/drawing/2014/main" id="{5FD4528E-258E-B59A-FA6E-115577E5D998}"/>
              </a:ext>
            </a:extLst>
          </p:cNvPr>
          <p:cNvGraphicFramePr/>
          <p:nvPr>
            <p:extLst>
              <p:ext uri="{D42A27DB-BD31-4B8C-83A1-F6EECF244321}">
                <p14:modId xmlns:p14="http://schemas.microsoft.com/office/powerpoint/2010/main" val="1726743981"/>
              </p:ext>
            </p:extLst>
          </p:nvPr>
        </p:nvGraphicFramePr>
        <p:xfrm>
          <a:off x="1485898" y="2173088"/>
          <a:ext cx="15316200" cy="3351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7853DA4C-4641-636C-BE7F-D294F6651537}"/>
              </a:ext>
            </a:extLst>
          </p:cNvPr>
          <p:cNvPicPr>
            <a:picLocks noChangeAspect="1"/>
          </p:cNvPicPr>
          <p:nvPr/>
        </p:nvPicPr>
        <p:blipFill>
          <a:blip r:embed="rId7"/>
          <a:stretch>
            <a:fillRect/>
          </a:stretch>
        </p:blipFill>
        <p:spPr>
          <a:xfrm>
            <a:off x="3962400" y="6135487"/>
            <a:ext cx="10363200" cy="3351413"/>
          </a:xfrm>
          <a:prstGeom prst="rect">
            <a:avLst/>
          </a:prstGeom>
        </p:spPr>
      </p:pic>
    </p:spTree>
    <p:extLst>
      <p:ext uri="{BB962C8B-B14F-4D97-AF65-F5344CB8AC3E}">
        <p14:creationId xmlns:p14="http://schemas.microsoft.com/office/powerpoint/2010/main" val="426291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FA46092C-6B63-C039-B33F-52499FB0D67D}"/>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7031F6CC-F59C-3C5C-A4AC-888F7AE05D38}"/>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E3337136-B1A5-D33D-97F1-E4448ED82313}"/>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E20833B5-DCA2-0C0A-65C5-5D666FDF160F}"/>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C4EDF3EB-7ADE-7538-23D4-D2BB929BC822}"/>
              </a:ext>
            </a:extLst>
          </p:cNvPr>
          <p:cNvSpPr txBox="1"/>
          <p:nvPr/>
        </p:nvSpPr>
        <p:spPr>
          <a:xfrm>
            <a:off x="990600" y="-179268"/>
            <a:ext cx="16611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a:ln>
                  <a:noFill/>
                </a:ln>
                <a:solidFill>
                  <a:srgbClr val="8F6234"/>
                </a:solidFill>
                <a:effectLst/>
                <a:uLnTx/>
                <a:uFillTx/>
                <a:latin typeface="League Gothic"/>
                <a:ea typeface="League Gothic"/>
                <a:cs typeface="League Gothic"/>
                <a:sym typeface="League Gothic"/>
              </a:rPr>
              <a:t>DATA VALIDATION AND PREPARATION</a:t>
            </a:r>
            <a:endPar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endParaRPr>
          </a:p>
        </p:txBody>
      </p:sp>
      <p:sp>
        <p:nvSpPr>
          <p:cNvPr id="2" name="TextBox 1">
            <a:extLst>
              <a:ext uri="{FF2B5EF4-FFF2-40B4-BE49-F238E27FC236}">
                <a16:creationId xmlns:a16="http://schemas.microsoft.com/office/drawing/2014/main" id="{7D479142-E195-3A9F-D92E-C06098443D8E}"/>
              </a:ext>
            </a:extLst>
          </p:cNvPr>
          <p:cNvSpPr txBox="1"/>
          <p:nvPr/>
        </p:nvSpPr>
        <p:spPr>
          <a:xfrm>
            <a:off x="1371600" y="2133344"/>
            <a:ext cx="15316200" cy="708944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a:effectLst/>
                <a:latin typeface="Times New Roman" panose="02020603050405020304" pitchFamily="18" charset="0"/>
                <a:ea typeface="Arial" panose="020B0604020202020204" pitchFamily="34" charset="0"/>
                <a:cs typeface="Times New Roman" panose="02020603050405020304" pitchFamily="18" charset="0"/>
              </a:rPr>
              <a:t>Database Tables and Fields</a:t>
            </a:r>
            <a:r>
              <a:rPr lang="en-US" sz="2100">
                <a:effectLst/>
                <a:latin typeface="Times New Roman" panose="02020603050405020304" pitchFamily="18" charset="0"/>
                <a:ea typeface="Arial" panose="020B0604020202020204" pitchFamily="34"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sz="2100" b="1">
                <a:effectLst/>
                <a:latin typeface="Times New Roman" panose="02020603050405020304" pitchFamily="18" charset="0"/>
                <a:ea typeface="Arial" panose="020B0604020202020204" pitchFamily="34" charset="0"/>
                <a:cs typeface="Times New Roman" panose="02020603050405020304" pitchFamily="18" charset="0"/>
              </a:rPr>
              <a:t>Jobs Table</a:t>
            </a:r>
            <a:r>
              <a:rPr lang="en-US" sz="2100">
                <a:effectLst/>
                <a:latin typeface="Times New Roman" panose="02020603050405020304" pitchFamily="18" charset="0"/>
                <a:ea typeface="Arial" panose="020B0604020202020204" pitchFamily="34" charset="0"/>
                <a:cs typeface="Times New Roman" panose="02020603050405020304" pitchFamily="18" charset="0"/>
              </a:rPr>
              <a:t>:</a:t>
            </a:r>
          </a:p>
          <a:p>
            <a:pPr marL="1257300" lvl="2" indent="-342900">
              <a:lnSpc>
                <a:spcPct val="150000"/>
              </a:lnSpc>
              <a:buFont typeface="Courier New" panose="02070309020205020404" pitchFamily="49" charset="0"/>
              <a:buChar char="o"/>
            </a:pPr>
            <a:r>
              <a:rPr lang="en-US" sz="2100">
                <a:latin typeface="Times New Roman" panose="02020603050405020304" pitchFamily="18" charset="0"/>
                <a:cs typeface="Times New Roman" panose="02020603050405020304" pitchFamily="18" charset="0"/>
              </a:rPr>
              <a:t>Fields: job_title, company, location, employment_type, posting_date, skills, salary (optional).</a:t>
            </a:r>
          </a:p>
          <a:p>
            <a:pPr marL="1257300" lvl="2" indent="-342900">
              <a:lnSpc>
                <a:spcPct val="150000"/>
              </a:lnSpc>
              <a:buFont typeface="Courier New" panose="02070309020205020404" pitchFamily="49" charset="0"/>
              <a:buChar char="o"/>
            </a:pPr>
            <a:r>
              <a:rPr lang="en-US" sz="2100">
                <a:latin typeface="Times New Roman" panose="02020603050405020304" pitchFamily="18" charset="0"/>
                <a:cs typeface="Times New Roman" panose="02020603050405020304" pitchFamily="18" charset="0"/>
              </a:rPr>
              <a:t>Used for search, matching, and market analysis.</a:t>
            </a:r>
          </a:p>
          <a:p>
            <a:pPr marL="800100" lvl="1" indent="-342900">
              <a:lnSpc>
                <a:spcPct val="150000"/>
              </a:lnSpc>
              <a:buFont typeface="Arial" panose="020B0604020202020204" pitchFamily="34" charset="0"/>
              <a:buChar char="•"/>
            </a:pPr>
            <a:r>
              <a:rPr lang="en-US" sz="2100" b="1">
                <a:latin typeface="Times New Roman" panose="02020603050405020304" pitchFamily="18" charset="0"/>
                <a:cs typeface="Times New Roman" panose="02020603050405020304" pitchFamily="18" charset="0"/>
              </a:rPr>
              <a:t>Skills Table: </a:t>
            </a:r>
            <a:endParaRPr lang="en-US" sz="2100" b="1">
              <a:effectLst/>
              <a:latin typeface="Times New Roman" panose="02020603050405020304" pitchFamily="18" charset="0"/>
              <a:ea typeface="Arial" panose="020B0604020202020204" pitchFamily="34" charset="0"/>
              <a:cs typeface="Times New Roman" panose="02020603050405020304" pitchFamily="18" charset="0"/>
            </a:endParaRPr>
          </a:p>
          <a:p>
            <a:pPr marL="1257300" lvl="2" indent="-342900">
              <a:lnSpc>
                <a:spcPct val="150000"/>
              </a:lnSpc>
              <a:buFont typeface="Courier New" panose="02070309020205020404" pitchFamily="49" charset="0"/>
              <a:buChar char="o"/>
            </a:pPr>
            <a:r>
              <a:rPr lang="en-US" sz="2100">
                <a:latin typeface="Times New Roman" panose="02020603050405020304" pitchFamily="18" charset="0"/>
                <a:cs typeface="Times New Roman" panose="02020603050405020304" pitchFamily="18" charset="0"/>
              </a:rPr>
              <a:t>Fields: skill_name, demand_rank, job_count. </a:t>
            </a:r>
          </a:p>
          <a:p>
            <a:pPr marL="1257300" lvl="2" indent="-342900">
              <a:lnSpc>
                <a:spcPct val="150000"/>
              </a:lnSpc>
              <a:buFont typeface="Courier New" panose="02070309020205020404" pitchFamily="49" charset="0"/>
              <a:buChar char="o"/>
            </a:pPr>
            <a:r>
              <a:rPr lang="en-US" sz="2100">
                <a:latin typeface="Times New Roman" panose="02020603050405020304" pitchFamily="18" charset="0"/>
                <a:cs typeface="Times New Roman" panose="02020603050405020304" pitchFamily="18" charset="0"/>
              </a:rPr>
              <a:t>Used for top skills display and resume matching</a:t>
            </a:r>
          </a:p>
          <a:p>
            <a:pPr marL="800100" lvl="1" indent="-342900">
              <a:lnSpc>
                <a:spcPct val="150000"/>
              </a:lnSpc>
              <a:buFont typeface="Arial" panose="020B0604020202020204" pitchFamily="34" charset="0"/>
              <a:buChar char="•"/>
            </a:pPr>
            <a:r>
              <a:rPr lang="en-US" sz="2100" b="1">
                <a:latin typeface="Times New Roman" panose="02020603050405020304" pitchFamily="18" charset="0"/>
                <a:cs typeface="Times New Roman" panose="02020603050405020304" pitchFamily="18" charset="0"/>
              </a:rPr>
              <a:t>Resume Table:</a:t>
            </a:r>
          </a:p>
          <a:p>
            <a:pPr marL="1257300" lvl="2" indent="-342900">
              <a:lnSpc>
                <a:spcPct val="150000"/>
              </a:lnSpc>
              <a:buFont typeface="Courier New" panose="02070309020205020404" pitchFamily="49" charset="0"/>
              <a:buChar char="o"/>
            </a:pPr>
            <a:r>
              <a:rPr lang="en-US" sz="2100">
                <a:latin typeface="Times New Roman" panose="02020603050405020304" pitchFamily="18" charset="0"/>
                <a:cs typeface="Times New Roman" panose="02020603050405020304" pitchFamily="18" charset="0"/>
              </a:rPr>
              <a:t>Fields: file_name, skills_detected, experiences, ats_score.</a:t>
            </a:r>
          </a:p>
          <a:p>
            <a:pPr marL="1257300" lvl="2" indent="-342900">
              <a:lnSpc>
                <a:spcPct val="150000"/>
              </a:lnSpc>
              <a:buFont typeface="Courier New" panose="02070309020205020404" pitchFamily="49" charset="0"/>
              <a:buChar char="o"/>
            </a:pPr>
            <a:r>
              <a:rPr lang="en-US" sz="2100">
                <a:latin typeface="Times New Roman" panose="02020603050405020304" pitchFamily="18" charset="0"/>
                <a:cs typeface="Times New Roman" panose="02020603050405020304" pitchFamily="18" charset="0"/>
              </a:rPr>
              <a:t>Used for resume analysis and job matching.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a:latin typeface="Times New Roman" panose="02020603050405020304" pitchFamily="18" charset="0"/>
                <a:cs typeface="Times New Roman" panose="02020603050405020304" pitchFamily="18" charset="0"/>
              </a:rPr>
              <a:t>Identification Process: </a:t>
            </a:r>
            <a:endParaRPr lang="en-US" sz="2100" b="1">
              <a:solidFill>
                <a:prstClr val="black"/>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sz="2100">
                <a:latin typeface="Times New Roman" panose="02020603050405020304" pitchFamily="18" charset="0"/>
                <a:cs typeface="Times New Roman" panose="02020603050405020304" pitchFamily="18" charset="0"/>
              </a:rPr>
              <a:t>Analyzed API response structure to map fields to job data needs</a:t>
            </a:r>
            <a:endParaRPr lang="en-US" sz="2100">
              <a:solidFill>
                <a:prstClr val="black"/>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0" lang="en-US" sz="2100" b="0" i="0" u="none" strike="noStrike" kern="120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D</a:t>
            </a:r>
            <a:r>
              <a:rPr lang="en-US" sz="2100">
                <a:latin typeface="Times New Roman" panose="02020603050405020304" pitchFamily="18" charset="0"/>
                <a:cs typeface="Times New Roman" panose="02020603050405020304" pitchFamily="18" charset="0"/>
              </a:rPr>
              <a:t>esigned tables to store API data and computed fields (e.g., demand_rank). </a:t>
            </a:r>
            <a:endParaRPr lang="en-US" sz="2100">
              <a:solidFill>
                <a:prstClr val="black"/>
              </a:solidFill>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51E286A-A4CE-7E5E-E9EE-D23D76F08EB3}"/>
              </a:ext>
            </a:extLst>
          </p:cNvPr>
          <p:cNvPicPr>
            <a:picLocks noChangeAspect="1"/>
          </p:cNvPicPr>
          <p:nvPr/>
        </p:nvPicPr>
        <p:blipFill>
          <a:blip r:embed="rId2"/>
          <a:stretch>
            <a:fillRect/>
          </a:stretch>
        </p:blipFill>
        <p:spPr>
          <a:xfrm>
            <a:off x="11125200" y="3938639"/>
            <a:ext cx="6477000" cy="4302007"/>
          </a:xfrm>
          <a:prstGeom prst="rect">
            <a:avLst/>
          </a:prstGeom>
        </p:spPr>
      </p:pic>
    </p:spTree>
    <p:extLst>
      <p:ext uri="{BB962C8B-B14F-4D97-AF65-F5344CB8AC3E}">
        <p14:creationId xmlns:p14="http://schemas.microsoft.com/office/powerpoint/2010/main" val="202183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914C2BD9-18FB-F53C-6579-7826CD240641}"/>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7203C512-5E5B-55CC-8083-19FE621CB6C5}"/>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FC4A30C2-5719-2EEF-67A0-9DF32981E49C}"/>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536D0C47-DE3B-C792-0A48-67FF16154980}"/>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E66834B0-2B29-195B-6615-42FB8E9F71C5}"/>
              </a:ext>
            </a:extLst>
          </p:cNvPr>
          <p:cNvSpPr txBox="1"/>
          <p:nvPr/>
        </p:nvSpPr>
        <p:spPr>
          <a:xfrm>
            <a:off x="990600" y="-179268"/>
            <a:ext cx="16611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DATA VALIDATION AND PREPARATION </a:t>
            </a:r>
            <a:r>
              <a:rPr kumimoji="0" lang="en-US" sz="36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a:t>
            </a:r>
            <a:r>
              <a:rPr kumimoji="0" lang="en-US" sz="3600" b="0" i="0" u="none" strike="noStrike" kern="1200" cap="none" spc="0" normalizeH="0" baseline="0" noProof="0" dirty="0" err="1">
                <a:ln>
                  <a:noFill/>
                </a:ln>
                <a:solidFill>
                  <a:srgbClr val="8F6234"/>
                </a:solidFill>
                <a:effectLst/>
                <a:uLnTx/>
                <a:uFillTx/>
                <a:latin typeface="League Gothic"/>
                <a:ea typeface="League Gothic"/>
                <a:cs typeface="League Gothic"/>
                <a:sym typeface="League Gothic"/>
              </a:rPr>
              <a:t>contd</a:t>
            </a:r>
            <a:r>
              <a:rPr kumimoji="0" lang="en-US" sz="36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a:t>
            </a:r>
            <a:endPar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endParaRPr>
          </a:p>
        </p:txBody>
      </p:sp>
      <p:sp>
        <p:nvSpPr>
          <p:cNvPr id="2" name="TextBox 1">
            <a:extLst>
              <a:ext uri="{FF2B5EF4-FFF2-40B4-BE49-F238E27FC236}">
                <a16:creationId xmlns:a16="http://schemas.microsoft.com/office/drawing/2014/main" id="{39AEDC5B-E941-67B0-93D2-9E905D02F79D}"/>
              </a:ext>
            </a:extLst>
          </p:cNvPr>
          <p:cNvSpPr txBox="1"/>
          <p:nvPr/>
        </p:nvSpPr>
        <p:spPr>
          <a:xfrm>
            <a:off x="1485898" y="1983774"/>
            <a:ext cx="15316200" cy="827495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Validation:</a:t>
            </a:r>
            <a:endPar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ea typeface="Arial" panose="020B0604020202020204" pitchFamily="34" charset="0"/>
              <a:cs typeface="Times New Roman" panose="02020603050405020304" pitchFamily="18" charset="0"/>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Checked for null/duplicate entries in skills and location.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Verified </a:t>
            </a:r>
            <a:r>
              <a:rPr lang="en-US" sz="2100" dirty="0" err="1">
                <a:latin typeface="Times New Roman" panose="02020603050405020304" pitchFamily="18" charset="0"/>
                <a:cs typeface="Times New Roman" panose="02020603050405020304" pitchFamily="18" charset="0"/>
              </a:rPr>
              <a:t>posting_date</a:t>
            </a:r>
            <a:r>
              <a:rPr lang="en-US" sz="2100" dirty="0">
                <a:latin typeface="Times New Roman" panose="02020603050405020304" pitchFamily="18" charset="0"/>
                <a:cs typeface="Times New Roman" panose="02020603050405020304" pitchFamily="18" charset="0"/>
              </a:rPr>
              <a:t> recency (within 7 days for “Recent Postings”).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Ensure data accuracy for reliable job matching and trends.</a:t>
            </a:r>
            <a:endPar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Data Transformation:</a:t>
            </a:r>
            <a:endParaRPr lang="en-US" sz="2100" b="1" dirty="0">
              <a:solidFill>
                <a:prstClr val="black"/>
              </a:solidFill>
              <a:latin typeface="Times New Roman" panose="02020603050405020304" pitchFamily="18" charset="0"/>
              <a:cs typeface="Times New Roman" panose="02020603050405020304" pitchFamily="18" charset="0"/>
            </a:endParaRP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Normalized location to standard formats (e.g., “Chicago, Illinois”).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solidFill>
                  <a:prstClr val="black"/>
                </a:solidFill>
                <a:latin typeface="Times New Roman" panose="02020603050405020304" pitchFamily="18" charset="0"/>
                <a:cs typeface="Times New Roman" panose="02020603050405020304" pitchFamily="18" charset="0"/>
              </a:rPr>
              <a:t>C</a:t>
            </a:r>
            <a:r>
              <a:rPr lang="en-US" sz="2100" dirty="0">
                <a:latin typeface="Times New Roman" panose="02020603050405020304" pitchFamily="18" charset="0"/>
                <a:cs typeface="Times New Roman" panose="02020603050405020304" pitchFamily="18" charset="0"/>
              </a:rPr>
              <a:t>omputed </a:t>
            </a:r>
            <a:r>
              <a:rPr lang="en-US" sz="2100" dirty="0" err="1">
                <a:latin typeface="Times New Roman" panose="02020603050405020304" pitchFamily="18" charset="0"/>
                <a:cs typeface="Times New Roman" panose="02020603050405020304" pitchFamily="18" charset="0"/>
              </a:rPr>
              <a:t>demand_rank</a:t>
            </a:r>
            <a:r>
              <a:rPr lang="en-US" sz="2100" dirty="0">
                <a:latin typeface="Times New Roman" panose="02020603050405020304" pitchFamily="18" charset="0"/>
                <a:cs typeface="Times New Roman" panose="02020603050405020304" pitchFamily="18" charset="0"/>
              </a:rPr>
              <a:t> by aggregating skill occurrences across jobs.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Generated </a:t>
            </a:r>
            <a:r>
              <a:rPr lang="en-US" sz="2100" dirty="0" err="1">
                <a:latin typeface="Times New Roman" panose="02020603050405020304" pitchFamily="18" charset="0"/>
                <a:cs typeface="Times New Roman" panose="02020603050405020304" pitchFamily="18" charset="0"/>
              </a:rPr>
              <a:t>ats_score</a:t>
            </a:r>
            <a:r>
              <a:rPr lang="en-US" sz="2100" dirty="0">
                <a:latin typeface="Times New Roman" panose="02020603050405020304" pitchFamily="18" charset="0"/>
                <a:cs typeface="Times New Roman" panose="02020603050405020304" pitchFamily="18" charset="0"/>
              </a:rPr>
              <a:t> using Gemini Flash 2.0’s resume-job alignment algorithm. </a:t>
            </a:r>
            <a:endParaRPr lang="en-US" sz="2100" dirty="0">
              <a:solidFill>
                <a:prstClr val="black"/>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b="1" dirty="0">
                <a:solidFill>
                  <a:prstClr val="black"/>
                </a:solidFill>
                <a:latin typeface="Times New Roman" panose="02020603050405020304" pitchFamily="18" charset="0"/>
                <a:cs typeface="Times New Roman" panose="02020603050405020304" pitchFamily="18" charset="0"/>
              </a:rPr>
              <a:t>Challenges:</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Incomplete API data (e.g., missing salaries).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Handling unstructured resume data.</a:t>
            </a:r>
          </a:p>
          <a:p>
            <a:pPr marL="342900" indent="-342900">
              <a:lnSpc>
                <a:spcPct val="150000"/>
              </a:lnSpc>
              <a:buFont typeface="Wingdings" panose="05000000000000000000" pitchFamily="2" charset="2"/>
              <a:buChar char="Ø"/>
            </a:pPr>
            <a:r>
              <a:rPr lang="en-US" sz="2100" b="1" dirty="0">
                <a:latin typeface="Times New Roman" panose="02020603050405020304" pitchFamily="18" charset="0"/>
                <a:cs typeface="Times New Roman" panose="02020603050405020304" pitchFamily="18" charset="0"/>
              </a:rPr>
              <a:t>Solutions: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Used fallback values (e.g., $0 salary) and flagged incomplete data.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Leveraged Gemini Flash 2.0 for resume parsing. </a:t>
            </a:r>
          </a:p>
          <a:p>
            <a:pPr marL="342900" indent="-342900">
              <a:lnSpc>
                <a:spcPct val="150000"/>
              </a:lnSpc>
              <a:buFont typeface="Wingdings" panose="05000000000000000000" pitchFamily="2" charset="2"/>
              <a:buChar char="Ø"/>
            </a:pPr>
            <a:r>
              <a:rPr lang="en-US" sz="2100" b="1" dirty="0">
                <a:latin typeface="Times New Roman" panose="02020603050405020304" pitchFamily="18" charset="0"/>
                <a:cs typeface="Times New Roman" panose="02020603050405020304" pitchFamily="18" charset="0"/>
              </a:rPr>
              <a:t>Relevant Courses: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Database Management Systems: </a:t>
            </a:r>
            <a:r>
              <a:rPr lang="en-US" sz="2100" dirty="0">
                <a:latin typeface="Times New Roman" panose="02020603050405020304" pitchFamily="18" charset="0"/>
                <a:cs typeface="Times New Roman" panose="02020603050405020304" pitchFamily="18" charset="0"/>
              </a:rPr>
              <a:t>Guided table design and data validation.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Data Mining:</a:t>
            </a:r>
            <a:r>
              <a:rPr lang="en-US" sz="2100" dirty="0">
                <a:latin typeface="Times New Roman" panose="02020603050405020304" pitchFamily="18" charset="0"/>
                <a:cs typeface="Times New Roman" panose="02020603050405020304" pitchFamily="18" charset="0"/>
              </a:rPr>
              <a:t> Informed data transformation and ranking algorithms</a:t>
            </a:r>
          </a:p>
        </p:txBody>
      </p:sp>
      <p:pic>
        <p:nvPicPr>
          <p:cNvPr id="10" name="Picture 9">
            <a:extLst>
              <a:ext uri="{FF2B5EF4-FFF2-40B4-BE49-F238E27FC236}">
                <a16:creationId xmlns:a16="http://schemas.microsoft.com/office/drawing/2014/main" id="{D2821013-7426-7274-EBFA-5FC6DCA2CDDE}"/>
              </a:ext>
            </a:extLst>
          </p:cNvPr>
          <p:cNvPicPr>
            <a:picLocks noChangeAspect="1"/>
          </p:cNvPicPr>
          <p:nvPr/>
        </p:nvPicPr>
        <p:blipFill>
          <a:blip r:embed="rId2"/>
          <a:stretch>
            <a:fillRect/>
          </a:stretch>
        </p:blipFill>
        <p:spPr>
          <a:xfrm>
            <a:off x="8686800" y="6121253"/>
            <a:ext cx="9135750" cy="1667108"/>
          </a:xfrm>
          <a:prstGeom prst="rect">
            <a:avLst/>
          </a:prstGeom>
        </p:spPr>
      </p:pic>
      <p:pic>
        <p:nvPicPr>
          <p:cNvPr id="12" name="Picture 11">
            <a:extLst>
              <a:ext uri="{FF2B5EF4-FFF2-40B4-BE49-F238E27FC236}">
                <a16:creationId xmlns:a16="http://schemas.microsoft.com/office/drawing/2014/main" id="{69B6F996-EFE8-FD37-7401-66BF7C583566}"/>
              </a:ext>
            </a:extLst>
          </p:cNvPr>
          <p:cNvPicPr>
            <a:picLocks noChangeAspect="1"/>
          </p:cNvPicPr>
          <p:nvPr/>
        </p:nvPicPr>
        <p:blipFill>
          <a:blip r:embed="rId3"/>
          <a:stretch>
            <a:fillRect/>
          </a:stretch>
        </p:blipFill>
        <p:spPr>
          <a:xfrm>
            <a:off x="9879314" y="2781300"/>
            <a:ext cx="7722886" cy="1413020"/>
          </a:xfrm>
          <a:prstGeom prst="rect">
            <a:avLst/>
          </a:prstGeom>
        </p:spPr>
      </p:pic>
    </p:spTree>
    <p:extLst>
      <p:ext uri="{BB962C8B-B14F-4D97-AF65-F5344CB8AC3E}">
        <p14:creationId xmlns:p14="http://schemas.microsoft.com/office/powerpoint/2010/main" val="1124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37C9DCDD-D705-38D3-47C0-406A84F71C17}"/>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5D82607B-B0CC-6F08-D519-59A401F14D28}"/>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17CD4F5D-7A6E-56F0-26C6-E073569DE170}"/>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87D967B5-0881-C21A-7AD8-1AAEC949E03D}"/>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BC7A6A9C-461B-B194-8D58-00ACA9FEDBB0}"/>
              </a:ext>
            </a:extLst>
          </p:cNvPr>
          <p:cNvSpPr txBox="1"/>
          <p:nvPr/>
        </p:nvSpPr>
        <p:spPr>
          <a:xfrm>
            <a:off x="990600" y="-179268"/>
            <a:ext cx="16611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USER INTERFACE DESIGN-OVERVIEW TAB</a:t>
            </a:r>
          </a:p>
        </p:txBody>
      </p:sp>
      <p:sp>
        <p:nvSpPr>
          <p:cNvPr id="2" name="TextBox 1">
            <a:extLst>
              <a:ext uri="{FF2B5EF4-FFF2-40B4-BE49-F238E27FC236}">
                <a16:creationId xmlns:a16="http://schemas.microsoft.com/office/drawing/2014/main" id="{6D5D9564-FEFE-0398-0AF3-67F74DD98EFF}"/>
              </a:ext>
            </a:extLst>
          </p:cNvPr>
          <p:cNvSpPr txBox="1"/>
          <p:nvPr/>
        </p:nvSpPr>
        <p:spPr>
          <a:xfrm>
            <a:off x="1371600" y="2133344"/>
            <a:ext cx="15316200" cy="633596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UI Elements: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Search Query Input: </a:t>
            </a:r>
            <a:r>
              <a:rPr lang="en-US" sz="2100" dirty="0">
                <a:latin typeface="Times New Roman" panose="02020603050405020304" pitchFamily="18" charset="0"/>
                <a:cs typeface="Times New Roman" panose="02020603050405020304" pitchFamily="18" charset="0"/>
              </a:rPr>
              <a:t>Filters jobs by keyword (e.g., “developer jobs in US”).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Role Dropdown: </a:t>
            </a:r>
            <a:r>
              <a:rPr lang="en-US" sz="2100" dirty="0">
                <a:latin typeface="Times New Roman" panose="02020603050405020304" pitchFamily="18" charset="0"/>
                <a:cs typeface="Times New Roman" panose="02020603050405020304" pitchFamily="18" charset="0"/>
              </a:rPr>
              <a:t>Narrows jobs by role (e.g., “All Roles”).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Search Jobs Button: </a:t>
            </a:r>
            <a:r>
              <a:rPr lang="en-US" sz="2100" dirty="0">
                <a:latin typeface="Times New Roman" panose="02020603050405020304" pitchFamily="18" charset="0"/>
                <a:cs typeface="Times New Roman" panose="02020603050405020304" pitchFamily="18" charset="0"/>
              </a:rPr>
              <a:t>Triggers search.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Metrics Cards: </a:t>
            </a:r>
            <a:r>
              <a:rPr lang="en-US" sz="2100" dirty="0">
                <a:latin typeface="Times New Roman" panose="02020603050405020304" pitchFamily="18" charset="0"/>
                <a:cs typeface="Times New Roman" panose="02020603050405020304" pitchFamily="18" charset="0"/>
              </a:rPr>
              <a:t>Show job count (93), salary ($0), recent postings (40), top location (US). </a:t>
            </a:r>
          </a:p>
          <a:p>
            <a:pPr marL="800100" lvl="1" indent="-342900">
              <a:lnSpc>
                <a:spcPct val="150000"/>
              </a:lnSpc>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Market Insights Box: </a:t>
            </a:r>
            <a:r>
              <a:rPr lang="en-US" sz="2100" dirty="0">
                <a:latin typeface="Times New Roman" panose="02020603050405020304" pitchFamily="18" charset="0"/>
                <a:cs typeface="Times New Roman" panose="02020603050405020304" pitchFamily="18" charset="0"/>
              </a:rPr>
              <a:t>Summarizes trends (e.g., remote work dominance).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Purpose: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Enables quick job discovery and market understanding.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Rationale for Inclusion: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Addresses job selection and career strategy needs.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Metrics provide immediate context; insights guide decisions. </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2100" b="1" dirty="0">
                <a:latin typeface="Times New Roman" panose="02020603050405020304" pitchFamily="18" charset="0"/>
                <a:cs typeface="Times New Roman" panose="02020603050405020304" pitchFamily="18" charset="0"/>
              </a:rPr>
              <a:t>Verification: </a:t>
            </a:r>
          </a:p>
          <a:p>
            <a:pPr marL="800100" lvl="1" indent="-342900">
              <a:lnSpc>
                <a:spcPct val="150000"/>
              </a:lnSpc>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User testing confirmed intuitive navigation and data relevance</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5AC0C7-D9D6-0925-4561-D78D0B15FECB}"/>
              </a:ext>
            </a:extLst>
          </p:cNvPr>
          <p:cNvPicPr>
            <a:picLocks noChangeAspect="1"/>
          </p:cNvPicPr>
          <p:nvPr/>
        </p:nvPicPr>
        <p:blipFill>
          <a:blip r:embed="rId2"/>
          <a:stretch>
            <a:fillRect/>
          </a:stretch>
        </p:blipFill>
        <p:spPr>
          <a:xfrm>
            <a:off x="9144000" y="5143500"/>
            <a:ext cx="8945223" cy="3801005"/>
          </a:xfrm>
          <a:prstGeom prst="rect">
            <a:avLst/>
          </a:prstGeom>
        </p:spPr>
      </p:pic>
    </p:spTree>
    <p:extLst>
      <p:ext uri="{BB962C8B-B14F-4D97-AF65-F5344CB8AC3E}">
        <p14:creationId xmlns:p14="http://schemas.microsoft.com/office/powerpoint/2010/main" val="263327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a:extLst>
            <a:ext uri="{FF2B5EF4-FFF2-40B4-BE49-F238E27FC236}">
              <a16:creationId xmlns:a16="http://schemas.microsoft.com/office/drawing/2014/main" id="{769E4661-3223-8ACE-6346-BAF86AA48BCE}"/>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A8425DDD-0F39-79F1-5545-BCCD77233388}"/>
              </a:ext>
            </a:extLst>
          </p:cNvPr>
          <p:cNvGrpSpPr/>
          <p:nvPr/>
        </p:nvGrpSpPr>
        <p:grpSpPr>
          <a:xfrm>
            <a:off x="0" y="-1028700"/>
            <a:ext cx="18290459" cy="2858315"/>
            <a:chOff x="0" y="-47625"/>
            <a:chExt cx="5110948" cy="752807"/>
          </a:xfrm>
        </p:grpSpPr>
        <p:sp>
          <p:nvSpPr>
            <p:cNvPr id="8" name="Freeform 8">
              <a:extLst>
                <a:ext uri="{FF2B5EF4-FFF2-40B4-BE49-F238E27FC236}">
                  <a16:creationId xmlns:a16="http://schemas.microsoft.com/office/drawing/2014/main" id="{35C60576-48E9-D324-0DA7-F810D22F19C6}"/>
                </a:ext>
              </a:extLst>
            </p:cNvPr>
            <p:cNvSpPr/>
            <p:nvPr/>
          </p:nvSpPr>
          <p:spPr>
            <a:xfrm>
              <a:off x="687" y="55461"/>
              <a:ext cx="5110261" cy="649721"/>
            </a:xfrm>
            <a:custGeom>
              <a:avLst/>
              <a:gdLst/>
              <a:ahLst/>
              <a:cxnLst/>
              <a:rect l="l" t="t" r="r" b="b"/>
              <a:pathLst>
                <a:path w="5110261" h="649721">
                  <a:moveTo>
                    <a:pt x="0" y="0"/>
                  </a:moveTo>
                  <a:lnTo>
                    <a:pt x="5110261" y="0"/>
                  </a:lnTo>
                  <a:lnTo>
                    <a:pt x="5110261" y="649721"/>
                  </a:lnTo>
                  <a:lnTo>
                    <a:pt x="0" y="649721"/>
                  </a:lnTo>
                  <a:close/>
                </a:path>
              </a:pathLst>
            </a:custGeom>
            <a:solidFill>
              <a:srgbClr val="8DAF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a:extLst>
                <a:ext uri="{FF2B5EF4-FFF2-40B4-BE49-F238E27FC236}">
                  <a16:creationId xmlns:a16="http://schemas.microsoft.com/office/drawing/2014/main" id="{90BD2CBB-6D61-CCC1-5407-E596B5DD98AF}"/>
                </a:ext>
              </a:extLst>
            </p:cNvPr>
            <p:cNvSpPr txBox="1"/>
            <p:nvPr/>
          </p:nvSpPr>
          <p:spPr>
            <a:xfrm>
              <a:off x="0" y="-47625"/>
              <a:ext cx="5110260" cy="697346"/>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a:extLst>
              <a:ext uri="{FF2B5EF4-FFF2-40B4-BE49-F238E27FC236}">
                <a16:creationId xmlns:a16="http://schemas.microsoft.com/office/drawing/2014/main" id="{E33CF918-D302-6A8B-C71F-72FC9DA831AD}"/>
              </a:ext>
            </a:extLst>
          </p:cNvPr>
          <p:cNvSpPr txBox="1"/>
          <p:nvPr/>
        </p:nvSpPr>
        <p:spPr>
          <a:xfrm>
            <a:off x="990600" y="-179268"/>
            <a:ext cx="16611600" cy="2023631"/>
          </a:xfrm>
          <a:prstGeom prst="rect">
            <a:avLst/>
          </a:prstGeom>
        </p:spPr>
        <p:txBody>
          <a:bodyPr wrap="square" lIns="0" tIns="0" rIns="0" bIns="0" rtlCol="0" anchor="t">
            <a:spAutoFit/>
          </a:bodyPr>
          <a:lstStyle/>
          <a:p>
            <a:pPr marL="0" marR="0" lvl="0" indent="0" algn="ctr" defTabSz="914400" rtl="0" eaLnBrk="1" fontAlgn="auto" latinLnBrk="0" hangingPunct="1">
              <a:lnSpc>
                <a:spcPts val="16800"/>
              </a:lnSpc>
              <a:spcBef>
                <a:spcPct val="0"/>
              </a:spcBef>
              <a:spcAft>
                <a:spcPts val="0"/>
              </a:spcAft>
              <a:buClrTx/>
              <a:buSzTx/>
              <a:buFontTx/>
              <a:buNone/>
              <a:tabLst/>
              <a:defRPr/>
            </a:pPr>
            <a:r>
              <a:rPr kumimoji="0" lang="en-US" sz="12000" b="0" i="0" u="none" strike="noStrike" kern="1200" cap="none" spc="0" normalizeH="0" baseline="0" noProof="0" dirty="0">
                <a:ln>
                  <a:noFill/>
                </a:ln>
                <a:solidFill>
                  <a:srgbClr val="8F6234"/>
                </a:solidFill>
                <a:effectLst/>
                <a:uLnTx/>
                <a:uFillTx/>
                <a:latin typeface="League Gothic"/>
                <a:ea typeface="League Gothic"/>
                <a:cs typeface="League Gothic"/>
                <a:sym typeface="League Gothic"/>
              </a:rPr>
              <a:t>USER INTERFACE DESIGN-JOBS LIST TAB</a:t>
            </a:r>
          </a:p>
        </p:txBody>
      </p:sp>
      <p:sp>
        <p:nvSpPr>
          <p:cNvPr id="2" name="TextBox 1">
            <a:extLst>
              <a:ext uri="{FF2B5EF4-FFF2-40B4-BE49-F238E27FC236}">
                <a16:creationId xmlns:a16="http://schemas.microsoft.com/office/drawing/2014/main" id="{532FD0D6-722E-B9D8-9E82-F60DE940F704}"/>
              </a:ext>
            </a:extLst>
          </p:cNvPr>
          <p:cNvSpPr txBox="1"/>
          <p:nvPr/>
        </p:nvSpPr>
        <p:spPr>
          <a:xfrm>
            <a:off x="1371600" y="2133344"/>
            <a:ext cx="15316200" cy="488172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UI Elements: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Job Cards: </a:t>
            </a:r>
            <a:r>
              <a:rPr lang="en-US" sz="2100" dirty="0">
                <a:latin typeface="Times New Roman" panose="02020603050405020304" pitchFamily="18" charset="0"/>
                <a:cs typeface="Times New Roman" panose="02020603050405020304" pitchFamily="18" charset="0"/>
              </a:rPr>
              <a:t>Display job title, company, match %, location, posting date, matched keywords.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b="1" dirty="0">
                <a:latin typeface="Times New Roman" panose="02020603050405020304" pitchFamily="18" charset="0"/>
                <a:cs typeface="Times New Roman" panose="02020603050405020304" pitchFamily="18" charset="0"/>
              </a:rPr>
              <a:t>Apply Now Button: </a:t>
            </a:r>
            <a:r>
              <a:rPr lang="en-US" sz="2100" dirty="0">
                <a:latin typeface="Times New Roman" panose="02020603050405020304" pitchFamily="18" charset="0"/>
                <a:cs typeface="Times New Roman" panose="02020603050405020304" pitchFamily="18" charset="0"/>
              </a:rPr>
              <a:t>Links to application.</a:t>
            </a:r>
          </a:p>
          <a:p>
            <a:pPr marL="342900" indent="-342900">
              <a:lnSpc>
                <a:spcPct val="150000"/>
              </a:lnSpc>
              <a:buFont typeface="Wingdings" panose="05000000000000000000" pitchFamily="2" charset="2"/>
              <a:buChar char="Ø"/>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Purpose: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Facilitates job selection by presenting high-match opportunitie</a:t>
            </a:r>
            <a:r>
              <a:rPr lang="en-US" sz="2100" dirty="0">
                <a:solidFill>
                  <a:prstClr val="black"/>
                </a:solidFill>
                <a:latin typeface="Times New Roman" panose="02020603050405020304" pitchFamily="18" charset="0"/>
                <a:cs typeface="Times New Roman" panose="02020603050405020304" pitchFamily="18" charset="0"/>
              </a:rPr>
              <a:t>s.</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Rationale for Inclusion: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Directly supports job application decisions.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Match % and keywords align with resume skills.</a:t>
            </a:r>
          </a:p>
          <a:p>
            <a:pPr marL="342900" indent="-342900">
              <a:lnSpc>
                <a:spcPct val="150000"/>
              </a:lnSpc>
              <a:buFont typeface="Wingdings" panose="05000000000000000000" pitchFamily="2" charset="2"/>
              <a:buChar char="Ø"/>
            </a:pPr>
            <a:r>
              <a:rPr kumimoji="0" lang="en-US" sz="21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Verification: </a:t>
            </a:r>
          </a:p>
          <a:p>
            <a:pPr marL="80010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100" dirty="0">
                <a:latin typeface="Times New Roman" panose="02020603050405020304" pitchFamily="18" charset="0"/>
                <a:cs typeface="Times New Roman" panose="02020603050405020304" pitchFamily="18" charset="0"/>
              </a:rPr>
              <a:t>Ensured job data accuracy via API validation.</a:t>
            </a:r>
            <a:endParaRPr kumimoji="0" lang="en-US" sz="2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4277881-B53D-5ACE-EE35-E6D130C1D91F}"/>
              </a:ext>
            </a:extLst>
          </p:cNvPr>
          <p:cNvPicPr>
            <a:picLocks noChangeAspect="1"/>
          </p:cNvPicPr>
          <p:nvPr/>
        </p:nvPicPr>
        <p:blipFill>
          <a:blip r:embed="rId2"/>
          <a:stretch>
            <a:fillRect/>
          </a:stretch>
        </p:blipFill>
        <p:spPr>
          <a:xfrm>
            <a:off x="7924800" y="4988199"/>
            <a:ext cx="10159671" cy="4631693"/>
          </a:xfrm>
          <a:prstGeom prst="rect">
            <a:avLst/>
          </a:prstGeom>
        </p:spPr>
      </p:pic>
    </p:spTree>
    <p:extLst>
      <p:ext uri="{BB962C8B-B14F-4D97-AF65-F5344CB8AC3E}">
        <p14:creationId xmlns:p14="http://schemas.microsoft.com/office/powerpoint/2010/main" val="1325835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1747</Words>
  <Application>Microsoft Office PowerPoint</Application>
  <PresentationFormat>Custom</PresentationFormat>
  <Paragraphs>218</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League Gothic</vt:lpstr>
      <vt:lpstr>Wingdings</vt:lpstr>
      <vt:lpstr>Arial</vt:lpstr>
      <vt:lpstr>Times New Roman</vt:lpstr>
      <vt:lpstr>Calibri</vt:lpstr>
      <vt:lpstr>ITC Franklin Gothic LT</vt:lpstr>
      <vt:lpstr>Amsterdam Four</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Integer odio mauris, finibus efficitur ultricies vel, sollicitudin nec libero. Pellentesque sed sollicitudin tellus. Sed vitae laoreet sapien, quis laoreet quam. Nullam odio sapien, malesuada a</dc:title>
  <dc:creator>Nithish Kolla</dc:creator>
  <cp:lastModifiedBy>Nithish Kolla</cp:lastModifiedBy>
  <cp:revision>6</cp:revision>
  <dcterms:created xsi:type="dcterms:W3CDTF">2006-08-16T00:00:00Z</dcterms:created>
  <dcterms:modified xsi:type="dcterms:W3CDTF">2025-04-29T05:04:43Z</dcterms:modified>
  <dc:identifier>DAGl-UTozuU</dc:identifier>
</cp:coreProperties>
</file>